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7" r:id="rId4"/>
  </p:sldMasterIdLst>
  <p:notesMasterIdLst>
    <p:notesMasterId r:id="rId46"/>
  </p:notesMasterIdLst>
  <p:sldIdLst>
    <p:sldId id="256" r:id="rId5"/>
    <p:sldId id="358" r:id="rId6"/>
    <p:sldId id="270" r:id="rId7"/>
    <p:sldId id="360" r:id="rId8"/>
    <p:sldId id="365" r:id="rId9"/>
    <p:sldId id="361" r:id="rId10"/>
    <p:sldId id="364" r:id="rId11"/>
    <p:sldId id="362" r:id="rId12"/>
    <p:sldId id="363" r:id="rId13"/>
    <p:sldId id="367" r:id="rId14"/>
    <p:sldId id="368" r:id="rId15"/>
    <p:sldId id="369" r:id="rId16"/>
    <p:sldId id="283" r:id="rId17"/>
    <p:sldId id="324" r:id="rId18"/>
    <p:sldId id="325" r:id="rId19"/>
    <p:sldId id="326" r:id="rId20"/>
    <p:sldId id="327" r:id="rId21"/>
    <p:sldId id="328" r:id="rId22"/>
    <p:sldId id="323" r:id="rId23"/>
    <p:sldId id="344" r:id="rId24"/>
    <p:sldId id="352" r:id="rId25"/>
    <p:sldId id="329" r:id="rId26"/>
    <p:sldId id="331" r:id="rId27"/>
    <p:sldId id="353" r:id="rId28"/>
    <p:sldId id="346" r:id="rId29"/>
    <p:sldId id="345" r:id="rId30"/>
    <p:sldId id="354" r:id="rId31"/>
    <p:sldId id="366" r:id="rId32"/>
    <p:sldId id="334" r:id="rId33"/>
    <p:sldId id="355" r:id="rId34"/>
    <p:sldId id="335" r:id="rId35"/>
    <p:sldId id="336" r:id="rId36"/>
    <p:sldId id="337" r:id="rId37"/>
    <p:sldId id="356" r:id="rId38"/>
    <p:sldId id="340" r:id="rId39"/>
    <p:sldId id="341" r:id="rId40"/>
    <p:sldId id="342" r:id="rId41"/>
    <p:sldId id="357" r:id="rId42"/>
    <p:sldId id="343" r:id="rId43"/>
    <p:sldId id="359" r:id="rId44"/>
    <p:sldId id="269"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594" y="10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3" d="100"/>
          <a:sy n="83" d="100"/>
        </p:scale>
        <p:origin x="2274"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90C43E-5EEF-443B-AEB9-2D45B8F4AF4F}" type="datetimeFigureOut">
              <a:rPr lang="en-US" smtClean="0"/>
              <a:t>5/11/2015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6749EE-0623-43D7-8084-EC6C776BBF87}" type="slidenum">
              <a:rPr lang="en-US" smtClean="0"/>
              <a:t>‹Nº›</a:t>
            </a:fld>
            <a:endParaRPr lang="en-US"/>
          </a:p>
        </p:txBody>
      </p:sp>
    </p:spTree>
    <p:extLst>
      <p:ext uri="{BB962C8B-B14F-4D97-AF65-F5344CB8AC3E}">
        <p14:creationId xmlns:p14="http://schemas.microsoft.com/office/powerpoint/2010/main" val="1081014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5/11/2015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695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5/11/2015 8:42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829996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5/11/2015 8:47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605671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27050501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5/11/2015 8:42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9953558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5/11/2015 8:42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0003496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5/11/2015 8:42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8714800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40</a:t>
            </a:fld>
            <a:endParaRPr lang="en-US"/>
          </a:p>
        </p:txBody>
      </p:sp>
    </p:spTree>
    <p:extLst>
      <p:ext uri="{BB962C8B-B14F-4D97-AF65-F5344CB8AC3E}">
        <p14:creationId xmlns:p14="http://schemas.microsoft.com/office/powerpoint/2010/main" val="3765787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F6749EE-0623-43D7-8084-EC6C776BBF87}" type="slidenum">
              <a:rPr lang="en-US" smtClean="0"/>
              <a:t>41</a:t>
            </a:fld>
            <a:endParaRPr lang="en-US"/>
          </a:p>
        </p:txBody>
      </p:sp>
    </p:spTree>
    <p:extLst>
      <p:ext uri="{BB962C8B-B14F-4D97-AF65-F5344CB8AC3E}">
        <p14:creationId xmlns:p14="http://schemas.microsoft.com/office/powerpoint/2010/main" val="1285163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5/11/2015 8:45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7596969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5/11/2015 8:44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266657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5/11/2015 8:44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200487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340898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5/11/2015 8:55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817978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5/11/2015 8:42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501854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5/11/2015 8:42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4018439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5/11/2015 8:42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2992017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5"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21"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grpSp>
        <p:nvGrpSpPr>
          <p:cNvPr id="22" name="Group 21"/>
          <p:cNvGrpSpPr/>
          <p:nvPr userDrawn="1"/>
        </p:nvGrpSpPr>
        <p:grpSpPr>
          <a:xfrm>
            <a:off x="9406400" y="5861707"/>
            <a:ext cx="2343449" cy="513900"/>
            <a:chOff x="3484562" y="4392613"/>
            <a:chExt cx="6862764" cy="1504950"/>
          </a:xfrm>
          <a:solidFill>
            <a:schemeClr val="bg1"/>
          </a:solidFill>
        </p:grpSpPr>
        <p:sp>
          <p:nvSpPr>
            <p:cNvPr id="23"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4"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5"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6"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7"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8"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9"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0"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1"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2"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3"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4"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429393416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677225632"/>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941696430"/>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3" name="Rectangle 2"/>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4" name="Rectangle 3"/>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490221068"/>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989362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3499523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1697523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478414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550055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view">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Review</a:t>
            </a:r>
            <a:endParaRPr lang="en-US" dirty="0"/>
          </a:p>
        </p:txBody>
      </p:sp>
    </p:spTree>
    <p:extLst>
      <p:ext uri="{BB962C8B-B14F-4D97-AF65-F5344CB8AC3E}">
        <p14:creationId xmlns:p14="http://schemas.microsoft.com/office/powerpoint/2010/main" val="3266864088"/>
      </p:ext>
    </p:extLst>
  </p:cSld>
  <p:clrMapOvr>
    <a:masterClrMapping/>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stretch>
            <a:fillRect/>
          </a:stretch>
        </p:blipFill>
        <p:spPr>
          <a:xfrm>
            <a:off x="0" y="4537079"/>
            <a:ext cx="12192000" cy="2320921"/>
          </a:xfrm>
          <a:prstGeom prst="rect">
            <a:avLst/>
          </a:prstGeom>
        </p:spPr>
      </p:pic>
    </p:spTree>
    <p:extLst>
      <p:ext uri="{BB962C8B-B14F-4D97-AF65-F5344CB8AC3E}">
        <p14:creationId xmlns:p14="http://schemas.microsoft.com/office/powerpoint/2010/main" val="370176554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Agenda</a:t>
            </a:r>
            <a:endParaRPr lang="en-US" dirty="0"/>
          </a:p>
        </p:txBody>
      </p:sp>
    </p:spTree>
    <p:extLst>
      <p:ext uri="{BB962C8B-B14F-4D97-AF65-F5344CB8AC3E}">
        <p14:creationId xmlns:p14="http://schemas.microsoft.com/office/powerpoint/2010/main" val="1668314332"/>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cSld name="1_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26431490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48391194"/>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2"/>
                </a:solidFill>
                <a:effectLst/>
              </a:defRPr>
            </a:lvl1pPr>
          </a:lstStyle>
          <a:p>
            <a:r>
              <a:rPr lang="en-US" dirty="0" smtClean="0"/>
              <a:t>Agenda</a:t>
            </a:r>
            <a:endParaRPr lang="en-US" dirty="0"/>
          </a:p>
        </p:txBody>
      </p:sp>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a:lvl2pPr>
            <a:lvl3pPr marL="692150" indent="-227013">
              <a:defRPr/>
            </a:lvl3pPr>
            <a:lvl4pPr marL="1149350" indent="-227013">
              <a:defRPr/>
            </a:lvl4pPr>
            <a:lvl5pPr marL="1606550" indent="-227013">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98154726"/>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Recodin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sp>
        <p:nvSpPr>
          <p:cNvPr id="3" name="Media Placeholder 2"/>
          <p:cNvSpPr>
            <a:spLocks noGrp="1"/>
          </p:cNvSpPr>
          <p:nvPr>
            <p:ph type="media"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97308625"/>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32079143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ubSection Header">
    <p:spTree>
      <p:nvGrpSpPr>
        <p:cNvPr id="1" name=""/>
        <p:cNvGrpSpPr/>
        <p:nvPr/>
      </p:nvGrpSpPr>
      <p:grpSpPr>
        <a:xfrm>
          <a:off x="0" y="0"/>
          <a:ext cx="0" cy="0"/>
          <a:chOff x="0" y="0"/>
          <a:chExt cx="0" cy="0"/>
        </a:xfrm>
      </p:grpSpPr>
      <p:sp>
        <p:nvSpPr>
          <p:cNvPr id="2" name="Rectangle 1"/>
          <p:cNvSpPr/>
          <p:nvPr userDrawn="1"/>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Master text styles</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Tree>
    <p:extLst>
      <p:ext uri="{BB962C8B-B14F-4D97-AF65-F5344CB8AC3E}">
        <p14:creationId xmlns:p14="http://schemas.microsoft.com/office/powerpoint/2010/main" val="2964083957"/>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Master text styles</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68994668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716316137"/>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917313488"/>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94954864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21"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grpSp>
        <p:nvGrpSpPr>
          <p:cNvPr id="22" name="Group 21"/>
          <p:cNvGrpSpPr/>
          <p:nvPr userDrawn="1"/>
        </p:nvGrpSpPr>
        <p:grpSpPr>
          <a:xfrm>
            <a:off x="9406400" y="5861707"/>
            <a:ext cx="2343449" cy="513900"/>
            <a:chOff x="3484562" y="4392613"/>
            <a:chExt cx="6862764" cy="1504950"/>
          </a:xfrm>
          <a:solidFill>
            <a:schemeClr val="bg1"/>
          </a:solidFill>
        </p:grpSpPr>
        <p:sp>
          <p:nvSpPr>
            <p:cNvPr id="23"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4"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5"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6"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7"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8"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9"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0"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1"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2"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3"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4"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35" name="TextBox 34"/>
          <p:cNvSpPr txBox="1"/>
          <p:nvPr userDrawn="1"/>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Tree>
    <p:extLst>
      <p:ext uri="{BB962C8B-B14F-4D97-AF65-F5344CB8AC3E}">
        <p14:creationId xmlns:p14="http://schemas.microsoft.com/office/powerpoint/2010/main" val="29611751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3" name="Rectangle 2"/>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4195860481"/>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69518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837474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16609015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11609257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14206688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Closing">
    <p:bg>
      <p:bgPr>
        <a:solidFill>
          <a:schemeClr val="accent1"/>
        </a:solidFill>
        <a:effectLst/>
      </p:bgPr>
    </p:bg>
    <p:spTree>
      <p:nvGrpSpPr>
        <p:cNvPr id="1" name=""/>
        <p:cNvGrpSpPr/>
        <p:nvPr/>
      </p:nvGrpSpPr>
      <p:grpSpPr>
        <a:xfrm>
          <a:off x="0" y="0"/>
          <a:ext cx="0" cy="0"/>
          <a:chOff x="0" y="0"/>
          <a:chExt cx="0" cy="0"/>
        </a:xfrm>
      </p:grpSpPr>
      <p:grpSp>
        <p:nvGrpSpPr>
          <p:cNvPr id="44" name="Group 43"/>
          <p:cNvGrpSpPr/>
          <p:nvPr userDrawn="1"/>
        </p:nvGrpSpPr>
        <p:grpSpPr>
          <a:xfrm>
            <a:off x="459229"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grpSp>
    </p:spTree>
    <p:extLst>
      <p:ext uri="{BB962C8B-B14F-4D97-AF65-F5344CB8AC3E}">
        <p14:creationId xmlns:p14="http://schemas.microsoft.com/office/powerpoint/2010/main" val="2653081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3_DEMO Lead-in">
    <p:bg>
      <p:bgPr>
        <a:solidFill>
          <a:schemeClr val="accent2"/>
        </a:solidFill>
        <a:effectLst/>
      </p:bgPr>
    </p:bg>
    <p:spTree>
      <p:nvGrpSpPr>
        <p:cNvPr id="1" name=""/>
        <p:cNvGrpSpPr/>
        <p:nvPr/>
      </p:nvGrpSpPr>
      <p:grpSpPr>
        <a:xfrm>
          <a:off x="0" y="0"/>
          <a:ext cx="0" cy="0"/>
          <a:chOff x="0" y="0"/>
          <a:chExt cx="0" cy="0"/>
        </a:xfrm>
      </p:grpSpPr>
      <p:sp>
        <p:nvSpPr>
          <p:cNvPr id="4" name="TextBox 3"/>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4" name="TextBox 33"/>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46" name="TextBox 45"/>
          <p:cNvSpPr txBox="1"/>
          <p:nvPr userDrawn="1"/>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Tree>
    <p:extLst>
      <p:ext uri="{BB962C8B-B14F-4D97-AF65-F5344CB8AC3E}">
        <p14:creationId xmlns:p14="http://schemas.microsoft.com/office/powerpoint/2010/main" val="115281697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47731"/>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86104674"/>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4914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48800799"/>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LAB">
    <p:bg>
      <p:bgPr>
        <a:solidFill>
          <a:schemeClr val="accent3"/>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36" name="Content Placeholder 35"/>
          <p:cNvSpPr>
            <a:spLocks noGrp="1"/>
          </p:cNvSpPr>
          <p:nvPr>
            <p:ph sz="quarter" idx="11" hasCustomPrompt="1"/>
          </p:nvPr>
        </p:nvSpPr>
        <p:spPr>
          <a:xfrm>
            <a:off x="703263" y="5721273"/>
            <a:ext cx="10760075" cy="823913"/>
          </a:xfrm>
        </p:spPr>
        <p:txBody>
          <a:bodyPr/>
          <a:lstStyle>
            <a:lvl1pPr>
              <a:defRPr sz="3600">
                <a:solidFill>
                  <a:schemeClr val="accent3">
                    <a:lumMod val="20000"/>
                    <a:lumOff val="80000"/>
                  </a:schemeClr>
                </a:solidFill>
                <a:latin typeface="Consolas" panose="020B0609020204030204" pitchFamily="49" charset="0"/>
                <a:cs typeface="Consolas" panose="020B0609020204030204" pitchFamily="49" charset="0"/>
              </a:defRPr>
            </a:lvl1pPr>
          </a:lstStyle>
          <a:p>
            <a:pPr lvl="0"/>
            <a:r>
              <a:rPr lang="en-US" dirty="0" smtClean="0"/>
              <a:t>http://location</a:t>
            </a:r>
            <a:endParaRPr lang="en-US" dirty="0"/>
          </a:p>
        </p:txBody>
      </p:sp>
      <p:sp>
        <p:nvSpPr>
          <p:cNvPr id="34" name="TextBox 33"/>
          <p:cNvSpPr txBox="1"/>
          <p:nvPr/>
        </p:nvSpPr>
        <p:spPr>
          <a:xfrm>
            <a:off x="689547" y="3567659"/>
            <a:ext cx="1822807"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LAB</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5877244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752714808"/>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99167499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609600" y="1079503"/>
            <a:ext cx="10972800" cy="402674"/>
          </a:xfrm>
        </p:spPr>
        <p:txBody>
          <a:bodyPr/>
          <a:lstStyle>
            <a:lvl1pPr marL="0" indent="0">
              <a:buNone/>
              <a:defRPr sz="1600">
                <a:solidFill>
                  <a:schemeClr val="tx1"/>
                </a:solidFill>
              </a:defRPr>
            </a:lvl1pPr>
            <a:lvl2pPr marL="232773" indent="0">
              <a:buNone/>
              <a:defRPr sz="1600">
                <a:solidFill>
                  <a:schemeClr val="tx1"/>
                </a:solidFill>
              </a:defRPr>
            </a:lvl2pPr>
            <a:lvl3pPr marL="457084" indent="0">
              <a:buNone/>
              <a:defRPr sz="1600">
                <a:solidFill>
                  <a:schemeClr val="tx1"/>
                </a:solidFill>
              </a:defRPr>
            </a:lvl3pPr>
            <a:lvl4pPr marL="689855" indent="0">
              <a:buNone/>
              <a:defRPr sz="1600">
                <a:solidFill>
                  <a:schemeClr val="tx1"/>
                </a:solidFill>
              </a:defRPr>
            </a:lvl4pPr>
            <a:lvl5pPr marL="914164" indent="0">
              <a:buNone/>
              <a:defRPr sz="1600">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a:xfrm>
            <a:off x="2570044" y="6347738"/>
            <a:ext cx="1465007" cy="184670"/>
          </a:xfrm>
          <a:prstGeom prst="rect">
            <a:avLst/>
          </a:prstGeom>
        </p:spPr>
        <p:txBody>
          <a:bodyPr/>
          <a:lstStyle/>
          <a:p>
            <a:fld id="{5C4A0D7F-3A04-401B-B93A-D2B4A04D7D6E}" type="datetime1">
              <a:rPr lang="en-US" smtClean="0">
                <a:solidFill>
                  <a:srgbClr val="979796">
                    <a:lumMod val="40000"/>
                    <a:lumOff val="60000"/>
                  </a:srgbClr>
                </a:solidFill>
              </a:rPr>
              <a:pPr/>
              <a:t>5/11/2015</a:t>
            </a:fld>
            <a:endParaRPr lang="en-US" dirty="0">
              <a:solidFill>
                <a:srgbClr val="979796">
                  <a:lumMod val="40000"/>
                  <a:lumOff val="60000"/>
                </a:srgbClr>
              </a:solidFill>
            </a:endParaRPr>
          </a:p>
        </p:txBody>
      </p:sp>
      <p:sp>
        <p:nvSpPr>
          <p:cNvPr id="9" name="Footer Placeholder 8"/>
          <p:cNvSpPr>
            <a:spLocks noGrp="1"/>
          </p:cNvSpPr>
          <p:nvPr>
            <p:ph type="ftr" sz="quarter" idx="19"/>
          </p:nvPr>
        </p:nvSpPr>
        <p:spPr>
          <a:xfrm>
            <a:off x="931880" y="6347739"/>
            <a:ext cx="1638164" cy="184671"/>
          </a:xfrm>
          <a:prstGeom prst="rect">
            <a:avLst/>
          </a:prstGeom>
        </p:spPr>
        <p:txBody>
          <a:bodyPr/>
          <a:lstStyle/>
          <a:p>
            <a:r>
              <a:rPr lang="en-US" dirty="0" smtClean="0">
                <a:solidFill>
                  <a:srgbClr val="979796">
                    <a:lumMod val="40000"/>
                    <a:lumOff val="60000"/>
                  </a:srgbClr>
                </a:solidFill>
              </a:rPr>
              <a:t>Microsoft confidential</a:t>
            </a:r>
            <a:endParaRPr lang="en-US" dirty="0">
              <a:solidFill>
                <a:srgbClr val="979796">
                  <a:lumMod val="40000"/>
                  <a:lumOff val="60000"/>
                </a:srgbClr>
              </a:solidFill>
            </a:endParaRPr>
          </a:p>
        </p:txBody>
      </p:sp>
      <p:sp>
        <p:nvSpPr>
          <p:cNvPr id="10" name="Slide Number Placeholder 9"/>
          <p:cNvSpPr>
            <a:spLocks noGrp="1"/>
          </p:cNvSpPr>
          <p:nvPr>
            <p:ph type="sldNum" sz="quarter" idx="20"/>
          </p:nvPr>
        </p:nvSpPr>
        <p:spPr>
          <a:xfrm>
            <a:off x="609601" y="6347739"/>
            <a:ext cx="305234" cy="184672"/>
          </a:xfrm>
          <a:prstGeom prst="rect">
            <a:avLst/>
          </a:prstGeom>
        </p:spPr>
        <p:txBody>
          <a:bodyPr/>
          <a:lstStyle/>
          <a:p>
            <a:fld id="{B6F15528-21DE-4FAA-801E-634DDDAF4B2B}" type="slidenum">
              <a:rPr lang="en-US" smtClean="0">
                <a:solidFill>
                  <a:srgbClr val="979796">
                    <a:lumMod val="40000"/>
                    <a:lumOff val="60000"/>
                  </a:srgbClr>
                </a:solidFill>
              </a:rPr>
              <a:pPr/>
              <a:t>‹Nº›</a:t>
            </a:fld>
            <a:endParaRPr lang="en-US" dirty="0">
              <a:solidFill>
                <a:srgbClr val="979796">
                  <a:lumMod val="40000"/>
                  <a:lumOff val="60000"/>
                </a:srgbClr>
              </a:solidFill>
            </a:endParaRPr>
          </a:p>
        </p:txBody>
      </p:sp>
      <p:sp>
        <p:nvSpPr>
          <p:cNvPr id="11" name="Title 10"/>
          <p:cNvSpPr>
            <a:spLocks noGrp="1"/>
          </p:cNvSpPr>
          <p:nvPr>
            <p:ph type="title" hasCustomPrompt="1"/>
          </p:nvPr>
        </p:nvSpPr>
        <p:spPr>
          <a:xfrm>
            <a:off x="609600" y="535942"/>
            <a:ext cx="10972800" cy="517066"/>
          </a:xfrm>
        </p:spPr>
        <p:txBody>
          <a:bodyPr/>
          <a:lstStyle/>
          <a:p>
            <a:r>
              <a:rPr lang="en-US" dirty="0" smtClean="0"/>
              <a:t>Click to edit title</a:t>
            </a:r>
            <a:endParaRPr lang="en-US" dirty="0"/>
          </a:p>
        </p:txBody>
      </p:sp>
    </p:spTree>
    <p:extLst>
      <p:ext uri="{BB962C8B-B14F-4D97-AF65-F5344CB8AC3E}">
        <p14:creationId xmlns:p14="http://schemas.microsoft.com/office/powerpoint/2010/main" val="4199851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609600" y="2326217"/>
            <a:ext cx="10972800" cy="2184808"/>
          </a:xfrm>
        </p:spPr>
        <p:txBody>
          <a:bodyPr/>
          <a:lstStyle>
            <a:lvl2pPr marL="766105" indent="-152375">
              <a:defRPr/>
            </a:lvl2pPr>
            <a:lvl3pPr marL="1371370" indent="-152375">
              <a:defRPr/>
            </a:lvl3pPr>
            <a:lvl4pPr marL="1985101" indent="-152375">
              <a:defRPr/>
            </a:lvl4pPr>
            <a:lvl5pPr marL="2590366" indent="-152375">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0"/>
          <p:cNvSpPr>
            <a:spLocks noGrp="1"/>
          </p:cNvSpPr>
          <p:nvPr>
            <p:ph type="title" hasCustomPrompt="1"/>
          </p:nvPr>
        </p:nvSpPr>
        <p:spPr>
          <a:xfrm>
            <a:off x="609600" y="535940"/>
            <a:ext cx="10972800" cy="480731"/>
          </a:xfrm>
        </p:spPr>
        <p:txBody>
          <a:bodyPr/>
          <a:lstStyle/>
          <a:p>
            <a:r>
              <a:rPr lang="en-US" dirty="0" smtClean="0"/>
              <a:t>Click to edit title</a:t>
            </a:r>
            <a:endParaRPr lang="en-US" dirty="0"/>
          </a:p>
        </p:txBody>
      </p:sp>
      <p:sp>
        <p:nvSpPr>
          <p:cNvPr id="12" name="Text Placeholder 13"/>
          <p:cNvSpPr>
            <a:spLocks noGrp="1"/>
          </p:cNvSpPr>
          <p:nvPr>
            <p:ph type="body" sz="quarter" idx="17" hasCustomPrompt="1"/>
          </p:nvPr>
        </p:nvSpPr>
        <p:spPr>
          <a:xfrm>
            <a:off x="609600" y="1079501"/>
            <a:ext cx="10972800" cy="402674"/>
          </a:xfrm>
        </p:spPr>
        <p:txBody>
          <a:bodyPr/>
          <a:lstStyle>
            <a:lvl1pPr marL="0" indent="0">
              <a:buNone/>
              <a:defRPr sz="1600">
                <a:solidFill>
                  <a:schemeClr val="tx1"/>
                </a:solidFill>
              </a:defRPr>
            </a:lvl1pPr>
            <a:lvl2pPr marL="232795" indent="0">
              <a:buNone/>
              <a:defRPr sz="1600">
                <a:solidFill>
                  <a:schemeClr val="tx1"/>
                </a:solidFill>
              </a:defRPr>
            </a:lvl2pPr>
            <a:lvl3pPr marL="457124" indent="0">
              <a:buNone/>
              <a:defRPr sz="1600">
                <a:solidFill>
                  <a:schemeClr val="tx1"/>
                </a:solidFill>
              </a:defRPr>
            </a:lvl3pPr>
            <a:lvl4pPr marL="689917" indent="0">
              <a:buNone/>
              <a:defRPr sz="1600">
                <a:solidFill>
                  <a:schemeClr val="tx1"/>
                </a:solidFill>
              </a:defRPr>
            </a:lvl4pPr>
            <a:lvl5pPr marL="914246" indent="0">
              <a:buNone/>
              <a:defRPr sz="1600">
                <a:solidFill>
                  <a:schemeClr val="tx1"/>
                </a:solidFill>
              </a:defRPr>
            </a:lvl5pPr>
          </a:lstStyle>
          <a:p>
            <a:pPr lvl="0"/>
            <a:r>
              <a:rPr lang="en-US" dirty="0" smtClean="0"/>
              <a:t>Click to edit text</a:t>
            </a:r>
            <a:endParaRPr lang="en-US" dirty="0"/>
          </a:p>
        </p:txBody>
      </p:sp>
      <p:sp>
        <p:nvSpPr>
          <p:cNvPr id="13" name="Date Placeholder 12"/>
          <p:cNvSpPr>
            <a:spLocks noGrp="1"/>
          </p:cNvSpPr>
          <p:nvPr>
            <p:ph type="dt" sz="half" idx="18"/>
          </p:nvPr>
        </p:nvSpPr>
        <p:spPr>
          <a:xfrm>
            <a:off x="2570044" y="6347738"/>
            <a:ext cx="1465007" cy="184670"/>
          </a:xfrm>
          <a:prstGeom prst="rect">
            <a:avLst/>
          </a:prstGeom>
        </p:spPr>
        <p:txBody>
          <a:bodyPr/>
          <a:lstStyle/>
          <a:p>
            <a:fld id="{6DD3B76A-C5DE-4B9A-BEAE-BBF0DC17AAA8}" type="datetime1">
              <a:rPr lang="en-US" smtClean="0"/>
              <a:t>5/11/2015</a:t>
            </a:fld>
            <a:endParaRPr lang="en-US" dirty="0"/>
          </a:p>
        </p:txBody>
      </p:sp>
      <p:sp>
        <p:nvSpPr>
          <p:cNvPr id="14" name="Footer Placeholder 13"/>
          <p:cNvSpPr>
            <a:spLocks noGrp="1"/>
          </p:cNvSpPr>
          <p:nvPr>
            <p:ph type="ftr" sz="quarter" idx="19"/>
          </p:nvPr>
        </p:nvSpPr>
        <p:spPr>
          <a:xfrm>
            <a:off x="931880" y="6347739"/>
            <a:ext cx="1638164" cy="184671"/>
          </a:xfrm>
          <a:prstGeom prst="rect">
            <a:avLst/>
          </a:prstGeom>
        </p:spPr>
        <p:txBody>
          <a:bodyPr/>
          <a:lstStyle/>
          <a:p>
            <a:r>
              <a:rPr lang="en-US" smtClean="0"/>
              <a:t>Microsoft confidential</a:t>
            </a:r>
            <a:endParaRPr lang="en-US" dirty="0"/>
          </a:p>
        </p:txBody>
      </p:sp>
      <p:sp>
        <p:nvSpPr>
          <p:cNvPr id="15" name="Slide Number Placeholder 14"/>
          <p:cNvSpPr>
            <a:spLocks noGrp="1"/>
          </p:cNvSpPr>
          <p:nvPr>
            <p:ph type="sldNum" sz="quarter" idx="20"/>
          </p:nvPr>
        </p:nvSpPr>
        <p:spPr>
          <a:xfrm>
            <a:off x="609601" y="6347739"/>
            <a:ext cx="305234" cy="184672"/>
          </a:xfrm>
          <a:prstGeom prst="rect">
            <a:avLst/>
          </a:prstGeom>
        </p:spPr>
        <p:txBody>
          <a:bodyPr/>
          <a:lstStyle/>
          <a:p>
            <a:fld id="{B6F15528-21DE-4FAA-801E-634DDDAF4B2B}" type="slidenum">
              <a:rPr lang="en-US" smtClean="0"/>
              <a:pPr/>
              <a:t>‹Nº›</a:t>
            </a:fld>
            <a:endParaRPr lang="en-US" dirty="0"/>
          </a:p>
        </p:txBody>
      </p:sp>
    </p:spTree>
    <p:extLst>
      <p:ext uri="{BB962C8B-B14F-4D97-AF65-F5344CB8AC3E}">
        <p14:creationId xmlns:p14="http://schemas.microsoft.com/office/powerpoint/2010/main" val="234526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6638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1"/>
            <a:ext cx="11151917" cy="205203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6030077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1"/>
            <a:ext cx="5826760" cy="205203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2" y="1187621"/>
            <a:ext cx="5826760" cy="205203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42140537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eco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0"/>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spTree>
    <p:extLst>
      <p:ext uri="{BB962C8B-B14F-4D97-AF65-F5344CB8AC3E}">
        <p14:creationId xmlns:p14="http://schemas.microsoft.com/office/powerpoint/2010/main" val="34580222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99413839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25980526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939062318"/>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96015874"/>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109728" rIns="137160" bIns="109728"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69239" y="1187620"/>
            <a:ext cx="11653523" cy="5379312"/>
          </a:xfrm>
          <a:prstGeom prst="rect">
            <a:avLst/>
          </a:prstGeom>
        </p:spPr>
        <p:txBody>
          <a:bodyPr vert="horz" lIns="137160" tIns="109728" rIns="137160" bIns="109728"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Footer Placeholder 6"/>
          <p:cNvSpPr txBox="1">
            <a:spLocks/>
          </p:cNvSpPr>
          <p:nvPr/>
        </p:nvSpPr>
        <p:spPr>
          <a:xfrm>
            <a:off x="10529456" y="6520542"/>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CartujaDotNet</a:t>
            </a:r>
          </a:p>
        </p:txBody>
      </p:sp>
    </p:spTree>
    <p:extLst>
      <p:ext uri="{BB962C8B-B14F-4D97-AF65-F5344CB8AC3E}">
        <p14:creationId xmlns:p14="http://schemas.microsoft.com/office/powerpoint/2010/main" val="3913910180"/>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13" r:id="rId22"/>
    <p:sldLayoutId id="2147483668" r:id="rId23"/>
    <p:sldLayoutId id="2147483709" r:id="rId24"/>
    <p:sldLayoutId id="2147483662" r:id="rId25"/>
    <p:sldLayoutId id="2147483711" r:id="rId26"/>
    <p:sldLayoutId id="2147483664" r:id="rId27"/>
    <p:sldLayoutId id="2147483665" r:id="rId28"/>
    <p:sldLayoutId id="2147483712" r:id="rId29"/>
    <p:sldLayoutId id="2147483666" r:id="rId30"/>
    <p:sldLayoutId id="2147483714" r:id="rId31"/>
    <p:sldLayoutId id="2147483674" r:id="rId32"/>
    <p:sldLayoutId id="2147483671" r:id="rId33"/>
    <p:sldLayoutId id="2147483672" r:id="rId34"/>
    <p:sldLayoutId id="2147483673" r:id="rId35"/>
    <p:sldLayoutId id="2147483675" r:id="rId36"/>
    <p:sldLayoutId id="2147483742" r:id="rId37"/>
    <p:sldLayoutId id="2147483743" r:id="rId38"/>
    <p:sldLayoutId id="2147483744" r:id="rId39"/>
    <p:sldLayoutId id="2147483745" r:id="rId40"/>
    <p:sldLayoutId id="2147483746" r:id="rId41"/>
    <p:sldLayoutId id="2147483747" r:id="rId42"/>
    <p:sldLayoutId id="2147483748" r:id="rId43"/>
    <p:sldLayoutId id="2147483749" r:id="rId44"/>
    <p:sldLayoutId id="2147483750" r:id="rId45"/>
  </p:sldLayoutIdLst>
  <p:transition>
    <p:fade/>
  </p:transition>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8.png"/><Relationship Id="rId3" Type="http://schemas.openxmlformats.org/officeDocument/2006/relationships/image" Target="../media/image12.jpg"/><Relationship Id="rId7" Type="http://schemas.microsoft.com/office/2007/relationships/hdphoto" Target="../media/hdphoto2.wdp"/><Relationship Id="rId12" Type="http://schemas.openxmlformats.org/officeDocument/2006/relationships/image" Target="../media/image17.jpg"/><Relationship Id="rId2" Type="http://schemas.openxmlformats.org/officeDocument/2006/relationships/notesSlide" Target="../notesSlides/notesSlide5.xml"/><Relationship Id="rId16" Type="http://schemas.openxmlformats.org/officeDocument/2006/relationships/image" Target="../media/image20.jpeg"/><Relationship Id="rId1" Type="http://schemas.openxmlformats.org/officeDocument/2006/relationships/slideLayout" Target="../slideLayouts/slideLayout44.xml"/><Relationship Id="rId6" Type="http://schemas.openxmlformats.org/officeDocument/2006/relationships/image" Target="../media/image14.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19.jpeg"/><Relationship Id="rId10" Type="http://schemas.openxmlformats.org/officeDocument/2006/relationships/image" Target="../media/image16.png"/><Relationship Id="rId4" Type="http://schemas.openxmlformats.org/officeDocument/2006/relationships/image" Target="../media/image13.png"/><Relationship Id="rId9" Type="http://schemas.microsoft.com/office/2007/relationships/hdphoto" Target="../media/hdphoto3.wdp"/><Relationship Id="rId14" Type="http://schemas.microsoft.com/office/2007/relationships/hdphoto" Target="../media/hdphoto5.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 Id="rId5" Type="http://schemas.openxmlformats.org/officeDocument/2006/relationships/hyperlink" Target="http://blogs.msdn.com/b/vancem/archive/2012/07/09/logging-your-own-etw-events-in-c-system-diagnostics-tracing-eventsource.aspx" TargetMode="External"/><Relationship Id="rId4" Type="http://schemas.openxmlformats.org/officeDocument/2006/relationships/hyperlink" Target="https://msdn.microsoft.com/en-us/library/windows/hardware/hh162945.aspx"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3" Type="http://schemas.openxmlformats.org/officeDocument/2006/relationships/hyperlink" Target="http://geeks.ms/blogs/jsuarez" TargetMode="External"/><Relationship Id="rId2" Type="http://schemas.openxmlformats.org/officeDocument/2006/relationships/notesSlide" Target="../notesSlides/notesSlide1.xml"/><Relationship Id="rId1" Type="http://schemas.openxmlformats.org/officeDocument/2006/relationships/slideLayout" Target="../slideLayouts/slideLayout4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mailto:javiersuarezruiz@Hotmail.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s://channel9.msdn.com/Events/Build/2013/3-158" TargetMode="External"/><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41.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8.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8.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s-ES" dirty="0" smtClean="0"/>
              <a:t>Novedades en XAML</a:t>
            </a:r>
            <a:endParaRPr lang="en-US" dirty="0"/>
          </a:p>
        </p:txBody>
      </p:sp>
      <p:sp>
        <p:nvSpPr>
          <p:cNvPr id="2" name="Subtitle 1"/>
          <p:cNvSpPr>
            <a:spLocks noGrp="1"/>
          </p:cNvSpPr>
          <p:nvPr>
            <p:ph type="subTitle" idx="1"/>
          </p:nvPr>
        </p:nvSpPr>
        <p:spPr/>
        <p:txBody>
          <a:bodyPr/>
          <a:lstStyle/>
          <a:p>
            <a:r>
              <a:rPr lang="en-US" dirty="0" smtClean="0"/>
              <a:t>Windows 10 Preview</a:t>
            </a:r>
          </a:p>
          <a:p>
            <a:r>
              <a:rPr lang="en-US" dirty="0" smtClean="0">
                <a:solidFill>
                  <a:schemeClr val="bg1">
                    <a:lumMod val="75000"/>
                  </a:schemeClr>
                </a:solidFill>
              </a:rPr>
              <a:t>Javier Suárez</a:t>
            </a:r>
            <a:endParaRPr lang="en-US" dirty="0">
              <a:solidFill>
                <a:schemeClr val="bg1">
                  <a:lumMod val="75000"/>
                </a:schemeClr>
              </a:solidFill>
            </a:endParaRPr>
          </a:p>
        </p:txBody>
      </p:sp>
    </p:spTree>
    <p:extLst>
      <p:ext uri="{BB962C8B-B14F-4D97-AF65-F5344CB8AC3E}">
        <p14:creationId xmlns:p14="http://schemas.microsoft.com/office/powerpoint/2010/main" val="190554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492" y="229055"/>
            <a:ext cx="11147432" cy="747791"/>
          </a:xfrm>
        </p:spPr>
        <p:txBody>
          <a:bodyPr/>
          <a:lstStyle/>
          <a:p>
            <a:r>
              <a:rPr lang="en-US" dirty="0" err="1" smtClean="0"/>
              <a:t>Escribir</a:t>
            </a:r>
            <a:r>
              <a:rPr lang="en-US" dirty="0" smtClean="0"/>
              <a:t> </a:t>
            </a:r>
            <a:r>
              <a:rPr lang="en-US" dirty="0" err="1" smtClean="0"/>
              <a:t>es</a:t>
            </a:r>
            <a:r>
              <a:rPr lang="en-US" dirty="0" smtClean="0"/>
              <a:t> </a:t>
            </a:r>
            <a:r>
              <a:rPr lang="en-US" dirty="0" err="1" smtClean="0"/>
              <a:t>humano</a:t>
            </a:r>
            <a:r>
              <a:rPr lang="en-US" dirty="0" smtClean="0"/>
              <a:t>.</a:t>
            </a:r>
            <a:endParaRPr lang="en-US" dirty="0"/>
          </a:p>
        </p:txBody>
      </p:sp>
      <p:sp>
        <p:nvSpPr>
          <p:cNvPr id="3" name="Text Placeholder 2"/>
          <p:cNvSpPr>
            <a:spLocks noGrp="1"/>
          </p:cNvSpPr>
          <p:nvPr>
            <p:ph type="body" sz="quarter" idx="10"/>
          </p:nvPr>
        </p:nvSpPr>
        <p:spPr>
          <a:xfrm>
            <a:off x="521491" y="1530129"/>
            <a:ext cx="7064716" cy="2051739"/>
          </a:xfrm>
        </p:spPr>
        <p:txBody>
          <a:bodyPr/>
          <a:lstStyle/>
          <a:p>
            <a:r>
              <a:rPr lang="en-US" dirty="0" err="1" smtClean="0"/>
              <a:t>Immediato</a:t>
            </a:r>
            <a:endParaRPr lang="en-US" dirty="0"/>
          </a:p>
          <a:p>
            <a:r>
              <a:rPr lang="en-US" dirty="0" err="1" smtClean="0"/>
              <a:t>Expresivo</a:t>
            </a:r>
            <a:endParaRPr lang="en-US" dirty="0"/>
          </a:p>
          <a:p>
            <a:r>
              <a:rPr lang="en-US" dirty="0" smtClean="0"/>
              <a:t>Personal</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638021" y="4550338"/>
            <a:ext cx="1709685" cy="2316700"/>
          </a:xfrm>
          <a:prstGeom prst="rect">
            <a:avLst/>
          </a:prstGeom>
        </p:spPr>
      </p:pic>
      <p:pic>
        <p:nvPicPr>
          <p:cNvPr id="9" name="Picture 8"/>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a:ext>
            </a:extLst>
          </a:blip>
          <a:stretch>
            <a:fillRect/>
          </a:stretch>
        </p:blipFill>
        <p:spPr>
          <a:xfrm>
            <a:off x="7227992" y="4550338"/>
            <a:ext cx="1709685" cy="2316700"/>
          </a:xfrm>
          <a:prstGeom prst="rect">
            <a:avLst/>
          </a:prstGeom>
        </p:spPr>
      </p:pic>
      <p:pic>
        <p:nvPicPr>
          <p:cNvPr id="11" name="Picture 10"/>
          <p:cNvPicPr>
            <a:picLocks noChangeAspect="1"/>
          </p:cNvPicPr>
          <p:nvPr/>
        </p:nvPicPr>
        <p:blipFill>
          <a:blip r:embed="rId6">
            <a:extLst>
              <a:ext uri="{BEBA8EAE-BF5A-486C-A8C5-ECC9F3942E4B}">
                <a14:imgProps xmlns:a14="http://schemas.microsoft.com/office/drawing/2010/main">
                  <a14:imgLayer r:embed="rId7">
                    <a14:imgEffect>
                      <a14:colorTemperature colorTemp="4700"/>
                    </a14:imgEffect>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10638021" y="2275940"/>
            <a:ext cx="1709685" cy="2289758"/>
          </a:xfrm>
          <a:prstGeom prst="rect">
            <a:avLst/>
          </a:prstGeom>
        </p:spPr>
      </p:pic>
      <p:pic>
        <p:nvPicPr>
          <p:cNvPr id="12" name="Picture 11"/>
          <p:cNvPicPr>
            <a:picLocks noChangeAspect="1"/>
          </p:cNvPicPr>
          <p:nvPr/>
        </p:nvPicPr>
        <p:blipFill>
          <a:blip r:embed="rId8" cstate="email">
            <a:extLst>
              <a:ext uri="{BEBA8EAE-BF5A-486C-A8C5-ECC9F3942E4B}">
                <a14:imgProps xmlns:a14="http://schemas.microsoft.com/office/drawing/2010/main">
                  <a14:imgLayer r:embed="rId9">
                    <a14:imgEffect>
                      <a14:brightnessContrast bright="20000"/>
                    </a14:imgEffect>
                  </a14:imgLayer>
                </a14:imgProps>
              </a:ext>
              <a:ext uri="{28A0092B-C50C-407E-A947-70E740481C1C}">
                <a14:useLocalDpi xmlns:a14="http://schemas.microsoft.com/office/drawing/2010/main"/>
              </a:ext>
            </a:extLst>
          </a:blip>
          <a:stretch>
            <a:fillRect/>
          </a:stretch>
        </p:blipFill>
        <p:spPr>
          <a:xfrm>
            <a:off x="10638021" y="-16549"/>
            <a:ext cx="1709685" cy="2289000"/>
          </a:xfrm>
          <a:prstGeom prst="rect">
            <a:avLst/>
          </a:prstGeom>
        </p:spPr>
      </p:pic>
      <p:pic>
        <p:nvPicPr>
          <p:cNvPr id="13" name="Picture 12"/>
          <p:cNvPicPr>
            <a:picLocks noChangeAspect="1"/>
          </p:cNvPicPr>
          <p:nvPr/>
        </p:nvPicPr>
        <p:blipFill>
          <a:blip r:embed="rId10">
            <a:extLst>
              <a:ext uri="{BEBA8EAE-BF5A-486C-A8C5-ECC9F3942E4B}">
                <a14:imgProps xmlns:a14="http://schemas.microsoft.com/office/drawing/2010/main">
                  <a14:imgLayer r:embed="rId11">
                    <a14:imgEffect>
                      <a14:brightnessContrast bright="20000"/>
                    </a14:imgEffect>
                  </a14:imgLayer>
                </a14:imgProps>
              </a:ext>
              <a:ext uri="{28A0092B-C50C-407E-A947-70E740481C1C}">
                <a14:useLocalDpi xmlns:a14="http://schemas.microsoft.com/office/drawing/2010/main"/>
              </a:ext>
            </a:extLst>
          </a:blip>
          <a:stretch>
            <a:fillRect/>
          </a:stretch>
        </p:blipFill>
        <p:spPr>
          <a:xfrm>
            <a:off x="7227992" y="2269291"/>
            <a:ext cx="1709685" cy="2289758"/>
          </a:xfrm>
          <a:prstGeom prst="rect">
            <a:avLst/>
          </a:prstGeom>
        </p:spPr>
      </p:pic>
      <p:pic>
        <p:nvPicPr>
          <p:cNvPr id="14" name="Picture 13"/>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8933007" y="-20466"/>
            <a:ext cx="1709685" cy="2289758"/>
          </a:xfrm>
          <a:prstGeom prst="rect">
            <a:avLst/>
          </a:prstGeom>
        </p:spPr>
      </p:pic>
      <p:pic>
        <p:nvPicPr>
          <p:cNvPr id="15" name="Picture 14"/>
          <p:cNvPicPr>
            <a:picLocks noChangeAspect="1"/>
          </p:cNvPicPr>
          <p:nvPr/>
        </p:nvPicPr>
        <p:blipFill rotWithShape="1">
          <a:blip r:embed="rId13" cstate="email">
            <a:extLst>
              <a:ext uri="{BEBA8EAE-BF5A-486C-A8C5-ECC9F3942E4B}">
                <a14:imgProps xmlns:a14="http://schemas.microsoft.com/office/drawing/2010/main">
                  <a14:imgLayer r:embed="rId14">
                    <a14:imgEffect>
                      <a14:colorTemperature colorTemp="4700"/>
                    </a14:imgEffect>
                    <a14:imgEffect>
                      <a14:saturation sat="33000"/>
                    </a14:imgEffect>
                    <a14:imgEffect>
                      <a14:brightnessContrast bright="40000" contrast="20000"/>
                    </a14:imgEffect>
                  </a14:imgLayer>
                </a14:imgProps>
              </a:ext>
              <a:ext uri="{28A0092B-C50C-407E-A947-70E740481C1C}">
                <a14:useLocalDpi xmlns:a14="http://schemas.microsoft.com/office/drawing/2010/main"/>
              </a:ext>
            </a:extLst>
          </a:blip>
          <a:srcRect t="252" b="-62"/>
          <a:stretch/>
        </p:blipFill>
        <p:spPr>
          <a:xfrm>
            <a:off x="7227992" y="639"/>
            <a:ext cx="1709685" cy="2275301"/>
          </a:xfrm>
          <a:prstGeom prst="rect">
            <a:avLst/>
          </a:prstGeom>
        </p:spPr>
      </p:pic>
      <p:pic>
        <p:nvPicPr>
          <p:cNvPr id="4" name="Picture 3"/>
          <p:cNvPicPr>
            <a:picLocks noChangeAspect="1"/>
          </p:cNvPicPr>
          <p:nvPr/>
        </p:nvPicPr>
        <p:blipFill rotWithShape="1">
          <a:blip r:embed="rId15" cstate="print">
            <a:extLst>
              <a:ext uri="{28A0092B-C50C-407E-A947-70E740481C1C}">
                <a14:useLocalDpi xmlns:a14="http://schemas.microsoft.com/office/drawing/2010/main" val="0"/>
              </a:ext>
            </a:extLst>
          </a:blip>
          <a:srcRect l="7701" t="8603" r="3326" b="4245"/>
          <a:stretch/>
        </p:blipFill>
        <p:spPr>
          <a:xfrm>
            <a:off x="8933007" y="2269291"/>
            <a:ext cx="1734229" cy="2274398"/>
          </a:xfrm>
          <a:prstGeom prst="rect">
            <a:avLst/>
          </a:prstGeom>
        </p:spPr>
      </p:pic>
      <p:pic>
        <p:nvPicPr>
          <p:cNvPr id="5" name="Picture 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8642048" y="4834647"/>
            <a:ext cx="2327665" cy="1745749"/>
          </a:xfrm>
          <a:prstGeom prst="rect">
            <a:avLst/>
          </a:prstGeom>
        </p:spPr>
      </p:pic>
    </p:spTree>
    <p:extLst>
      <p:ext uri="{BB962C8B-B14F-4D97-AF65-F5344CB8AC3E}">
        <p14:creationId xmlns:p14="http://schemas.microsoft.com/office/powerpoint/2010/main" val="237333318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InkCanvas</a:t>
            </a:r>
            <a:endParaRPr lang="en-US" dirty="0"/>
          </a:p>
        </p:txBody>
      </p:sp>
      <p:sp>
        <p:nvSpPr>
          <p:cNvPr id="4" name="Content Placeholder 3"/>
          <p:cNvSpPr>
            <a:spLocks noGrp="1"/>
          </p:cNvSpPr>
          <p:nvPr>
            <p:ph sz="quarter" idx="14"/>
          </p:nvPr>
        </p:nvSpPr>
        <p:spPr>
          <a:xfrm>
            <a:off x="269239" y="1187939"/>
            <a:ext cx="5300091" cy="6094872"/>
          </a:xfrm>
        </p:spPr>
        <p:txBody>
          <a:bodyPr/>
          <a:lstStyle/>
          <a:p>
            <a:r>
              <a:rPr lang="en-US" dirty="0" smtClean="0"/>
              <a:t>Se </a:t>
            </a:r>
            <a:r>
              <a:rPr lang="en-US" dirty="0" err="1" smtClean="0"/>
              <a:t>puede</a:t>
            </a:r>
            <a:r>
              <a:rPr lang="en-US" dirty="0" smtClean="0"/>
              <a:t> </a:t>
            </a:r>
            <a:r>
              <a:rPr lang="en-US" dirty="0" err="1" smtClean="0"/>
              <a:t>configurar</a:t>
            </a:r>
            <a:r>
              <a:rPr lang="en-US" dirty="0" smtClean="0"/>
              <a:t> para </a:t>
            </a:r>
            <a:r>
              <a:rPr lang="en-US" dirty="0" err="1" smtClean="0"/>
              <a:t>utilizar</a:t>
            </a:r>
            <a:r>
              <a:rPr lang="en-US" dirty="0" smtClean="0"/>
              <a:t> </a:t>
            </a:r>
            <a:r>
              <a:rPr lang="en-US" dirty="0" err="1" smtClean="0"/>
              <a:t>diferentes</a:t>
            </a:r>
            <a:r>
              <a:rPr lang="en-US" dirty="0" smtClean="0"/>
              <a:t> Inputs (Pen</a:t>
            </a:r>
            <a:r>
              <a:rPr lang="en-US" dirty="0"/>
              <a:t>, Touch, Mouse, etc.)</a:t>
            </a:r>
          </a:p>
          <a:p>
            <a:r>
              <a:rPr lang="en-US" dirty="0" smtClean="0"/>
              <a:t>Se </a:t>
            </a:r>
            <a:r>
              <a:rPr lang="en-US" dirty="0" err="1" smtClean="0"/>
              <a:t>pueden</a:t>
            </a:r>
            <a:r>
              <a:rPr lang="en-US" dirty="0" smtClean="0"/>
              <a:t> </a:t>
            </a:r>
            <a:r>
              <a:rPr lang="en-US" dirty="0" err="1" smtClean="0"/>
              <a:t>modificar</a:t>
            </a:r>
            <a:r>
              <a:rPr lang="en-US" dirty="0" smtClean="0"/>
              <a:t> </a:t>
            </a:r>
            <a:r>
              <a:rPr lang="en-US" dirty="0" err="1" smtClean="0"/>
              <a:t>atributos</a:t>
            </a:r>
            <a:r>
              <a:rPr lang="en-US" dirty="0" smtClean="0"/>
              <a:t> de </a:t>
            </a:r>
            <a:r>
              <a:rPr lang="en-US" dirty="0" err="1" smtClean="0"/>
              <a:t>dibujo</a:t>
            </a:r>
            <a:endParaRPr lang="en-US" dirty="0"/>
          </a:p>
          <a:p>
            <a:r>
              <a:rPr lang="en-US" dirty="0" err="1" smtClean="0"/>
              <a:t>Posibilidad</a:t>
            </a:r>
            <a:r>
              <a:rPr lang="en-US" dirty="0" smtClean="0"/>
              <a:t> de </a:t>
            </a:r>
            <a:r>
              <a:rPr lang="en-US" dirty="0" err="1" smtClean="0"/>
              <a:t>sintetizar</a:t>
            </a:r>
            <a:r>
              <a:rPr lang="en-US" dirty="0" smtClean="0"/>
              <a:t> </a:t>
            </a:r>
            <a:r>
              <a:rPr lang="en-US" dirty="0" err="1" smtClean="0"/>
              <a:t>información</a:t>
            </a:r>
            <a:endParaRPr lang="en-US" dirty="0"/>
          </a:p>
        </p:txBody>
      </p:sp>
      <p:sp>
        <p:nvSpPr>
          <p:cNvPr id="9" name="Rectangle 4"/>
          <p:cNvSpPr/>
          <p:nvPr/>
        </p:nvSpPr>
        <p:spPr bwMode="auto">
          <a:xfrm>
            <a:off x="6431825" y="3875390"/>
            <a:ext cx="5487549" cy="6242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3529" dirty="0" err="1" smtClean="0">
                <a:gradFill>
                  <a:gsLst>
                    <a:gs pos="0">
                      <a:srgbClr val="FFFFFF"/>
                    </a:gs>
                    <a:gs pos="100000">
                      <a:srgbClr val="FFFFFF"/>
                    </a:gs>
                  </a:gsLst>
                  <a:lin ang="5400000" scaled="0"/>
                </a:gradFill>
                <a:latin typeface="Segoe UI Light"/>
                <a:ea typeface="Segoe UI" pitchFamily="34" charset="0"/>
                <a:cs typeface="Segoe UI" pitchFamily="34" charset="0"/>
              </a:rPr>
              <a:t>Procesado</a:t>
            </a:r>
            <a:r>
              <a:rPr lang="en-US" sz="3529" dirty="0" smtClean="0">
                <a:gradFill>
                  <a:gsLst>
                    <a:gs pos="0">
                      <a:srgbClr val="FFFFFF"/>
                    </a:gs>
                    <a:gs pos="100000">
                      <a:srgbClr val="FFFFFF"/>
                    </a:gs>
                  </a:gsLst>
                  <a:lin ang="5400000" scaled="0"/>
                </a:gradFill>
                <a:latin typeface="Segoe UI Light"/>
                <a:ea typeface="Segoe UI" pitchFamily="34" charset="0"/>
                <a:cs typeface="Segoe UI" pitchFamily="34" charset="0"/>
              </a:rPr>
              <a:t> del </a:t>
            </a:r>
            <a:r>
              <a:rPr lang="en-US" sz="3529" dirty="0">
                <a:gradFill>
                  <a:gsLst>
                    <a:gs pos="0">
                      <a:srgbClr val="FFFFFF"/>
                    </a:gs>
                    <a:gs pos="100000">
                      <a:srgbClr val="FFFFFF"/>
                    </a:gs>
                  </a:gsLst>
                  <a:lin ang="5400000" scaled="0"/>
                </a:gradFill>
                <a:ea typeface="Segoe UI" pitchFamily="34" charset="0"/>
                <a:cs typeface="Segoe UI" pitchFamily="34" charset="0"/>
              </a:rPr>
              <a:t>Input </a:t>
            </a:r>
            <a:endParaRPr lang="en-US" sz="352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0" name="Rectangle 2"/>
          <p:cNvSpPr/>
          <p:nvPr/>
        </p:nvSpPr>
        <p:spPr bwMode="auto">
          <a:xfrm>
            <a:off x="6431825" y="2311315"/>
            <a:ext cx="5487549" cy="594504"/>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3529" dirty="0" err="1">
                <a:solidFill>
                  <a:srgbClr val="404040"/>
                </a:solidFill>
                <a:latin typeface="Segoe UI Light"/>
                <a:ea typeface="Segoe UI" pitchFamily="34" charset="0"/>
                <a:cs typeface="Segoe UI" pitchFamily="34" charset="0"/>
              </a:rPr>
              <a:t>InkCanvas</a:t>
            </a:r>
            <a:endParaRPr lang="en-US" sz="3529" dirty="0">
              <a:solidFill>
                <a:srgbClr val="404040"/>
              </a:solidFill>
              <a:latin typeface="Segoe UI Light"/>
              <a:ea typeface="Segoe UI" pitchFamily="34" charset="0"/>
              <a:cs typeface="Segoe UI" pitchFamily="34" charset="0"/>
            </a:endParaRPr>
          </a:p>
        </p:txBody>
      </p:sp>
      <p:sp>
        <p:nvSpPr>
          <p:cNvPr id="11" name="Rectangle 4"/>
          <p:cNvSpPr/>
          <p:nvPr/>
        </p:nvSpPr>
        <p:spPr bwMode="auto">
          <a:xfrm>
            <a:off x="6431825" y="3074736"/>
            <a:ext cx="5487549" cy="621133"/>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3529" dirty="0" err="1">
                <a:solidFill>
                  <a:srgbClr val="404040"/>
                </a:solidFill>
                <a:latin typeface="Segoe UI Light"/>
                <a:ea typeface="Segoe UI" pitchFamily="34" charset="0"/>
                <a:cs typeface="Segoe UI" pitchFamily="34" charset="0"/>
              </a:rPr>
              <a:t>InkPresenter</a:t>
            </a:r>
            <a:endParaRPr lang="en-US" sz="3529" dirty="0">
              <a:solidFill>
                <a:srgbClr val="404040"/>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305935853"/>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Ink Canvas</a:t>
            </a:r>
            <a:endParaRPr lang="en-US" dirty="0"/>
          </a:p>
        </p:txBody>
      </p:sp>
    </p:spTree>
    <p:extLst>
      <p:ext uri="{BB962C8B-B14F-4D97-AF65-F5344CB8AC3E}">
        <p14:creationId xmlns:p14="http://schemas.microsoft.com/office/powerpoint/2010/main" val="24035257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Validando</a:t>
            </a:r>
            <a:r>
              <a:rPr lang="en-US" dirty="0" smtClean="0"/>
              <a:t> XAML!</a:t>
            </a:r>
            <a:endParaRPr lang="en-US" dirty="0"/>
          </a:p>
        </p:txBody>
      </p:sp>
    </p:spTree>
    <p:extLst>
      <p:ext uri="{BB962C8B-B14F-4D97-AF65-F5344CB8AC3E}">
        <p14:creationId xmlns:p14="http://schemas.microsoft.com/office/powerpoint/2010/main" val="126988900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Validando</a:t>
            </a:r>
            <a:r>
              <a:rPr lang="en-US" dirty="0" smtClean="0"/>
              <a:t> XAML </a:t>
            </a:r>
            <a:r>
              <a:rPr lang="en-US" i="1" dirty="0" err="1" smtClean="0"/>
              <a:t>en</a:t>
            </a:r>
            <a:r>
              <a:rPr lang="en-US" dirty="0" smtClean="0"/>
              <a:t> Windows 10</a:t>
            </a:r>
            <a:endParaRPr lang="en-US" dirty="0"/>
          </a:p>
        </p:txBody>
      </p:sp>
      <p:pic>
        <p:nvPicPr>
          <p:cNvPr id="7" name="Picture 6"/>
          <p:cNvPicPr>
            <a:picLocks noChangeAspect="1"/>
          </p:cNvPicPr>
          <p:nvPr/>
        </p:nvPicPr>
        <p:blipFill>
          <a:blip r:embed="rId3"/>
          <a:stretch>
            <a:fillRect/>
          </a:stretch>
        </p:blipFill>
        <p:spPr>
          <a:xfrm>
            <a:off x="897383" y="1262640"/>
            <a:ext cx="7215573" cy="3445059"/>
          </a:xfrm>
          <a:prstGeom prst="rect">
            <a:avLst/>
          </a:prstGeom>
        </p:spPr>
      </p:pic>
      <p:pic>
        <p:nvPicPr>
          <p:cNvPr id="8" name="Picture 7"/>
          <p:cNvPicPr>
            <a:picLocks noChangeAspect="1"/>
          </p:cNvPicPr>
          <p:nvPr/>
        </p:nvPicPr>
        <p:blipFill>
          <a:blip r:embed="rId4"/>
          <a:stretch>
            <a:fillRect/>
          </a:stretch>
        </p:blipFill>
        <p:spPr>
          <a:xfrm>
            <a:off x="269241" y="2540373"/>
            <a:ext cx="6706014" cy="3875170"/>
          </a:xfrm>
          <a:prstGeom prst="rect">
            <a:avLst/>
          </a:prstGeom>
          <a:ln>
            <a:solidFill>
              <a:srgbClr val="00188F"/>
            </a:solidFill>
          </a:ln>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4694" y="814428"/>
            <a:ext cx="3239544" cy="5757751"/>
          </a:xfrm>
          <a:prstGeom prst="rect">
            <a:avLst/>
          </a:prstGeom>
        </p:spPr>
      </p:pic>
      <p:pic>
        <p:nvPicPr>
          <p:cNvPr id="12" name="Picture 11"/>
          <p:cNvPicPr>
            <a:picLocks noChangeAspect="1"/>
          </p:cNvPicPr>
          <p:nvPr/>
        </p:nvPicPr>
        <p:blipFill>
          <a:blip r:embed="rId6"/>
          <a:stretch>
            <a:fillRect/>
          </a:stretch>
        </p:blipFill>
        <p:spPr>
          <a:xfrm>
            <a:off x="5196404" y="3113411"/>
            <a:ext cx="4485991" cy="3729632"/>
          </a:xfrm>
          <a:prstGeom prst="rect">
            <a:avLst/>
          </a:prstGeom>
        </p:spPr>
      </p:pic>
    </p:spTree>
    <p:extLst>
      <p:ext uri="{BB962C8B-B14F-4D97-AF65-F5344CB8AC3E}">
        <p14:creationId xmlns:p14="http://schemas.microsoft.com/office/powerpoint/2010/main" val="112161199"/>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txBox="1">
            <a:spLocks/>
          </p:cNvSpPr>
          <p:nvPr/>
        </p:nvSpPr>
        <p:spPr>
          <a:xfrm>
            <a:off x="418643" y="1710853"/>
            <a:ext cx="8067823" cy="3771579"/>
          </a:xfrm>
          <a:prstGeom prst="rect">
            <a:avLst/>
          </a:prstGeom>
          <a:solidFill>
            <a:schemeClr val="bg1"/>
          </a:solidFill>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961" dirty="0">
                <a:solidFill>
                  <a:srgbClr val="0000FF"/>
                </a:solidFill>
                <a:highlight>
                  <a:srgbClr val="FFFFFF"/>
                </a:highlight>
                <a:latin typeface="Consolas" panose="020B0609020204030204" pitchFamily="49" charset="0"/>
              </a:rPr>
              <a:t>&lt;</a:t>
            </a:r>
            <a:r>
              <a:rPr lang="en-US" sz="1961" dirty="0" err="1">
                <a:solidFill>
                  <a:srgbClr val="A31515"/>
                </a:solidFill>
                <a:highlight>
                  <a:srgbClr val="FFFFFF"/>
                </a:highlight>
                <a:latin typeface="Consolas" panose="020B0609020204030204" pitchFamily="49" charset="0"/>
              </a:rPr>
              <a:t>ListView</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ListView.ItemTemplate</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DataTemplate</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StackPanel</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SymbolIcon</a:t>
            </a:r>
            <a:r>
              <a:rPr lang="en-US" sz="1961" dirty="0">
                <a:solidFill>
                  <a:srgbClr val="FF0000"/>
                </a:solidFill>
                <a:highlight>
                  <a:srgbClr val="FFFFFF"/>
                </a:highlight>
                <a:latin typeface="Consolas" panose="020B0609020204030204" pitchFamily="49" charset="0"/>
              </a:rPr>
              <a:t> Symbol</a:t>
            </a:r>
            <a:r>
              <a:rPr lang="en-US" sz="1961" dirty="0">
                <a:solidFill>
                  <a:srgbClr val="0000FF"/>
                </a:solidFill>
                <a:highlight>
                  <a:srgbClr val="FFFFFF"/>
                </a:highlight>
                <a:latin typeface="Consolas" panose="020B0609020204030204" pitchFamily="49" charset="0"/>
              </a:rPr>
              <a:t>="{</a:t>
            </a:r>
            <a:r>
              <a:rPr lang="en-US" sz="1961" b="1" dirty="0">
                <a:solidFill>
                  <a:srgbClr val="A31515"/>
                </a:solidFill>
                <a:highlight>
                  <a:srgbClr val="FFFFFF"/>
                </a:highlight>
                <a:latin typeface="Consolas" panose="020B0609020204030204" pitchFamily="49" charset="0"/>
              </a:rPr>
              <a:t>Binding</a:t>
            </a:r>
            <a:r>
              <a:rPr lang="en-US" sz="1961" dirty="0">
                <a:solidFill>
                  <a:srgbClr val="FF0000"/>
                </a:solidFill>
                <a:highlight>
                  <a:srgbClr val="FFFFFF"/>
                </a:highlight>
                <a:latin typeface="Consolas" panose="020B0609020204030204" pitchFamily="49" charset="0"/>
              </a:rPr>
              <a:t> Symbol</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TextBlock</a:t>
            </a:r>
            <a:r>
              <a:rPr lang="en-US" sz="1961" dirty="0">
                <a:solidFill>
                  <a:srgbClr val="FF0000"/>
                </a:solidFill>
                <a:highlight>
                  <a:srgbClr val="FFFFFF"/>
                </a:highlight>
                <a:latin typeface="Consolas" panose="020B0609020204030204" pitchFamily="49" charset="0"/>
              </a:rPr>
              <a:t> Text</a:t>
            </a:r>
            <a:r>
              <a:rPr lang="en-US" sz="1961" dirty="0">
                <a:solidFill>
                  <a:srgbClr val="0000FF"/>
                </a:solidFill>
                <a:highlight>
                  <a:srgbClr val="FFFFFF"/>
                </a:highlight>
                <a:latin typeface="Consolas" panose="020B0609020204030204" pitchFamily="49" charset="0"/>
              </a:rPr>
              <a:t>="{</a:t>
            </a:r>
            <a:r>
              <a:rPr lang="en-US" sz="1961" b="1" dirty="0">
                <a:solidFill>
                  <a:srgbClr val="A31515"/>
                </a:solidFill>
                <a:highlight>
                  <a:srgbClr val="FFFFFF"/>
                </a:highlight>
                <a:latin typeface="Consolas" panose="020B0609020204030204" pitchFamily="49" charset="0"/>
              </a:rPr>
              <a:t>Binding</a:t>
            </a:r>
            <a:r>
              <a:rPr lang="en-US" sz="1961" dirty="0">
                <a:solidFill>
                  <a:srgbClr val="FF0000"/>
                </a:solidFill>
                <a:highlight>
                  <a:srgbClr val="FFFFFF"/>
                </a:highlight>
                <a:latin typeface="Consolas" panose="020B0609020204030204" pitchFamily="49" charset="0"/>
              </a:rPr>
              <a:t> Name</a:t>
            </a:r>
            <a:r>
              <a:rPr lang="en-US" sz="1961" dirty="0">
                <a:solidFill>
                  <a:srgbClr val="0000FF"/>
                </a:solidFill>
                <a:highlight>
                  <a:srgbClr val="FFFFFF"/>
                </a:highlight>
                <a:latin typeface="Consolas" panose="020B0609020204030204" pitchFamily="49" charset="0"/>
              </a:rPr>
              <a:t>}"/&gt;</a:t>
            </a:r>
          </a:p>
          <a:p>
            <a:pPr marL="0" indent="0">
              <a:buNone/>
            </a:pPr>
            <a:r>
              <a:rPr lang="en-US" sz="1961" dirty="0">
                <a:solidFill>
                  <a:srgbClr val="0000FF"/>
                </a:solidFill>
                <a:highlight>
                  <a:srgbClr val="FFFFFF"/>
                </a:highlight>
                <a:latin typeface="Consolas" panose="020B0609020204030204" pitchFamily="49" charset="0"/>
                <a:ea typeface="Calibri" panose="020F0502020204030204" pitchFamily="34" charset="0"/>
              </a:rPr>
              <a:t>        &lt;</a:t>
            </a:r>
            <a:r>
              <a:rPr lang="en-US" sz="1961" dirty="0">
                <a:solidFill>
                  <a:srgbClr val="A31515"/>
                </a:solidFill>
                <a:highlight>
                  <a:srgbClr val="FFFFFF"/>
                </a:highlight>
                <a:latin typeface="Consolas" panose="020B0609020204030204" pitchFamily="49" charset="0"/>
                <a:ea typeface="Calibri" panose="020F0502020204030204" pitchFamily="34" charset="0"/>
              </a:rPr>
              <a:t>Button</a:t>
            </a:r>
            <a:r>
              <a:rPr lang="en-US" sz="1961" dirty="0">
                <a:solidFill>
                  <a:srgbClr val="FF0000"/>
                </a:solidFill>
                <a:highlight>
                  <a:srgbClr val="FFFFFF"/>
                </a:highlight>
                <a:latin typeface="Consolas" panose="020B0609020204030204" pitchFamily="49" charset="0"/>
                <a:ea typeface="Calibri" panose="020F0502020204030204" pitchFamily="34" charset="0"/>
              </a:rPr>
              <a:t> Click</a:t>
            </a:r>
            <a:r>
              <a:rPr lang="en-US" sz="1961" dirty="0">
                <a:solidFill>
                  <a:srgbClr val="0000FF"/>
                </a:solidFill>
                <a:highlight>
                  <a:srgbClr val="FFFFFF"/>
                </a:highlight>
                <a:latin typeface="Consolas" panose="020B0609020204030204" pitchFamily="49" charset="0"/>
                <a:ea typeface="Calibri" panose="020F0502020204030204" pitchFamily="34" charset="0"/>
              </a:rPr>
              <a:t>=</a:t>
            </a:r>
            <a:r>
              <a:rPr lang="en-US" sz="1961" dirty="0">
                <a:solidFill>
                  <a:srgbClr val="0000FF"/>
                </a:solidFill>
                <a:highlight>
                  <a:srgbClr val="FFFFFF"/>
                </a:highlight>
                <a:latin typeface="Consolas" panose="020B0609020204030204" pitchFamily="49" charset="0"/>
              </a:rPr>
              <a:t>"</a:t>
            </a:r>
            <a:r>
              <a:rPr lang="en-US" sz="1961" b="1" dirty="0" err="1">
                <a:solidFill>
                  <a:srgbClr val="FF0000"/>
                </a:solidFill>
                <a:highlight>
                  <a:srgbClr val="FFFFFF"/>
                </a:highlight>
                <a:latin typeface="Consolas" panose="020B0609020204030204" pitchFamily="49" charset="0"/>
                <a:ea typeface="Calibri" panose="020F0502020204030204" pitchFamily="34" charset="0"/>
              </a:rPr>
              <a:t>Button_ClickHandler</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StackPanel</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DataTemplate</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ListView.ItemTemplate</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&lt;/</a:t>
            </a:r>
            <a:r>
              <a:rPr lang="en-US" sz="1961" dirty="0" err="1">
                <a:solidFill>
                  <a:srgbClr val="A31515"/>
                </a:solidFill>
                <a:highlight>
                  <a:srgbClr val="FFFFFF"/>
                </a:highlight>
                <a:latin typeface="Consolas" panose="020B0609020204030204" pitchFamily="49" charset="0"/>
              </a:rPr>
              <a:t>ListView</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p:txBody>
      </p:sp>
      <p:sp>
        <p:nvSpPr>
          <p:cNvPr id="6" name="Text Placeholder 2"/>
          <p:cNvSpPr txBox="1">
            <a:spLocks/>
          </p:cNvSpPr>
          <p:nvPr/>
        </p:nvSpPr>
        <p:spPr>
          <a:xfrm>
            <a:off x="418643" y="1710853"/>
            <a:ext cx="8067823" cy="3771579"/>
          </a:xfrm>
          <a:prstGeom prst="rect">
            <a:avLst/>
          </a:prstGeom>
          <a:solidFill>
            <a:schemeClr val="bg1"/>
          </a:solidFill>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961" dirty="0">
                <a:solidFill>
                  <a:srgbClr val="0000FF"/>
                </a:solidFill>
                <a:highlight>
                  <a:srgbClr val="FFFFFF"/>
                </a:highlight>
                <a:latin typeface="Consolas" panose="020B0609020204030204" pitchFamily="49" charset="0"/>
              </a:rPr>
              <a:t>&lt;</a:t>
            </a:r>
            <a:r>
              <a:rPr lang="en-US" sz="1961" dirty="0" err="1">
                <a:solidFill>
                  <a:srgbClr val="A31515"/>
                </a:solidFill>
                <a:highlight>
                  <a:srgbClr val="FFFFFF"/>
                </a:highlight>
                <a:latin typeface="Consolas" panose="020B0609020204030204" pitchFamily="49" charset="0"/>
              </a:rPr>
              <a:t>ListView</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ListView.ItemTemplate</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DataTemplate</a:t>
            </a:r>
            <a:r>
              <a:rPr lang="en-US" sz="1961" dirty="0">
                <a:solidFill>
                  <a:srgbClr val="FF0000"/>
                </a:solidFill>
                <a:highlight>
                  <a:srgbClr val="FFFFFF"/>
                </a:highlight>
                <a:latin typeface="Consolas" panose="020B0609020204030204" pitchFamily="49" charset="0"/>
              </a:rPr>
              <a:t> </a:t>
            </a:r>
            <a:r>
              <a:rPr lang="en-US" sz="1961" b="1" dirty="0">
                <a:solidFill>
                  <a:srgbClr val="FF0000"/>
                </a:solidFill>
                <a:highlight>
                  <a:srgbClr val="FFFFFF"/>
                </a:highlight>
                <a:latin typeface="Consolas" panose="020B0609020204030204" pitchFamily="49" charset="0"/>
              </a:rPr>
              <a:t>x</a:t>
            </a:r>
            <a:r>
              <a:rPr lang="en-US" sz="1961" b="1" dirty="0">
                <a:solidFill>
                  <a:srgbClr val="0000FF"/>
                </a:solidFill>
                <a:highlight>
                  <a:srgbClr val="FFFFFF"/>
                </a:highlight>
                <a:latin typeface="Consolas" panose="020B0609020204030204" pitchFamily="49" charset="0"/>
              </a:rPr>
              <a:t>:</a:t>
            </a:r>
            <a:r>
              <a:rPr lang="en-US" sz="1961" b="1" dirty="0">
                <a:solidFill>
                  <a:srgbClr val="FF0000"/>
                </a:solidFill>
                <a:highlight>
                  <a:srgbClr val="FFFFFF"/>
                </a:highlight>
                <a:latin typeface="Consolas" panose="020B0609020204030204" pitchFamily="49" charset="0"/>
              </a:rPr>
              <a:t>DataType</a:t>
            </a:r>
            <a:r>
              <a:rPr lang="en-US" sz="1961" b="1" dirty="0">
                <a:solidFill>
                  <a:srgbClr val="0000FF"/>
                </a:solidFill>
                <a:highlight>
                  <a:srgbClr val="FFFFFF"/>
                </a:highlight>
                <a:latin typeface="Consolas" panose="020B0609020204030204" pitchFamily="49" charset="0"/>
              </a:rPr>
              <a:t>="local:FreeBookCategory"</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StackPanel</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SymbolIcon</a:t>
            </a:r>
            <a:r>
              <a:rPr lang="en-US" sz="1961" dirty="0">
                <a:solidFill>
                  <a:srgbClr val="FF0000"/>
                </a:solidFill>
                <a:highlight>
                  <a:srgbClr val="FFFFFF"/>
                </a:highlight>
                <a:latin typeface="Consolas" panose="020B0609020204030204" pitchFamily="49" charset="0"/>
              </a:rPr>
              <a:t> Symbol</a:t>
            </a:r>
            <a:r>
              <a:rPr lang="en-US" sz="1961" dirty="0">
                <a:solidFill>
                  <a:srgbClr val="0000FF"/>
                </a:solidFill>
                <a:highlight>
                  <a:srgbClr val="FFFFFF"/>
                </a:highlight>
                <a:latin typeface="Consolas" panose="020B0609020204030204" pitchFamily="49" charset="0"/>
              </a:rPr>
              <a:t>="{</a:t>
            </a:r>
            <a:r>
              <a:rPr lang="en-US" sz="1961" b="1" dirty="0" err="1">
                <a:solidFill>
                  <a:srgbClr val="A31515"/>
                </a:solidFill>
                <a:highlight>
                  <a:srgbClr val="FFFFFF"/>
                </a:highlight>
                <a:latin typeface="Consolas" panose="020B0609020204030204" pitchFamily="49" charset="0"/>
              </a:rPr>
              <a:t>x</a:t>
            </a:r>
            <a:r>
              <a:rPr lang="en-US" sz="1961" b="1" dirty="0" err="1">
                <a:solidFill>
                  <a:srgbClr val="0000FF"/>
                </a:solidFill>
                <a:highlight>
                  <a:srgbClr val="FFFFFF"/>
                </a:highlight>
                <a:latin typeface="Consolas" panose="020B0609020204030204" pitchFamily="49" charset="0"/>
              </a:rPr>
              <a:t>:</a:t>
            </a:r>
            <a:r>
              <a:rPr lang="en-US" sz="1961" b="1" dirty="0" err="1">
                <a:solidFill>
                  <a:srgbClr val="A31515"/>
                </a:solidFill>
                <a:highlight>
                  <a:srgbClr val="FFFFFF"/>
                </a:highlight>
                <a:latin typeface="Consolas" panose="020B0609020204030204" pitchFamily="49" charset="0"/>
              </a:rPr>
              <a:t>Bind</a:t>
            </a:r>
            <a:r>
              <a:rPr lang="en-US" sz="1961" dirty="0">
                <a:solidFill>
                  <a:srgbClr val="FF0000"/>
                </a:solidFill>
                <a:highlight>
                  <a:srgbClr val="FFFFFF"/>
                </a:highlight>
                <a:latin typeface="Consolas" panose="020B0609020204030204" pitchFamily="49" charset="0"/>
              </a:rPr>
              <a:t> Symbol</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TextBlock</a:t>
            </a:r>
            <a:r>
              <a:rPr lang="en-US" sz="1961" dirty="0">
                <a:solidFill>
                  <a:srgbClr val="FF0000"/>
                </a:solidFill>
                <a:highlight>
                  <a:srgbClr val="FFFFFF"/>
                </a:highlight>
                <a:latin typeface="Consolas" panose="020B0609020204030204" pitchFamily="49" charset="0"/>
              </a:rPr>
              <a:t> Text</a:t>
            </a:r>
            <a:r>
              <a:rPr lang="en-US" sz="1961" dirty="0">
                <a:solidFill>
                  <a:srgbClr val="0000FF"/>
                </a:solidFill>
                <a:highlight>
                  <a:srgbClr val="FFFFFF"/>
                </a:highlight>
                <a:latin typeface="Consolas" panose="020B0609020204030204" pitchFamily="49" charset="0"/>
              </a:rPr>
              <a:t>="{</a:t>
            </a:r>
            <a:r>
              <a:rPr lang="en-US" sz="1961" b="1" dirty="0" err="1">
                <a:solidFill>
                  <a:srgbClr val="A31515"/>
                </a:solidFill>
                <a:highlight>
                  <a:srgbClr val="FFFFFF"/>
                </a:highlight>
                <a:latin typeface="Consolas" panose="020B0609020204030204" pitchFamily="49" charset="0"/>
              </a:rPr>
              <a:t>x</a:t>
            </a:r>
            <a:r>
              <a:rPr lang="en-US" sz="1961" b="1" dirty="0" err="1">
                <a:solidFill>
                  <a:srgbClr val="0000FF"/>
                </a:solidFill>
                <a:highlight>
                  <a:srgbClr val="FFFFFF"/>
                </a:highlight>
                <a:latin typeface="Consolas" panose="020B0609020204030204" pitchFamily="49" charset="0"/>
              </a:rPr>
              <a:t>:</a:t>
            </a:r>
            <a:r>
              <a:rPr lang="en-US" sz="1961" b="1" dirty="0" err="1">
                <a:solidFill>
                  <a:srgbClr val="A31515"/>
                </a:solidFill>
                <a:highlight>
                  <a:srgbClr val="FFFFFF"/>
                </a:highlight>
                <a:latin typeface="Consolas" panose="020B0609020204030204" pitchFamily="49" charset="0"/>
              </a:rPr>
              <a:t>Bind</a:t>
            </a:r>
            <a:r>
              <a:rPr lang="en-US" sz="1961" dirty="0">
                <a:solidFill>
                  <a:srgbClr val="FF0000"/>
                </a:solidFill>
                <a:highlight>
                  <a:srgbClr val="FFFFFF"/>
                </a:highlight>
                <a:latin typeface="Consolas" panose="020B0609020204030204" pitchFamily="49" charset="0"/>
              </a:rPr>
              <a:t> Name</a:t>
            </a:r>
            <a:r>
              <a:rPr lang="en-US" sz="1961" dirty="0">
                <a:solidFill>
                  <a:srgbClr val="0000FF"/>
                </a:solidFill>
                <a:highlight>
                  <a:srgbClr val="FFFFFF"/>
                </a:highlight>
                <a:latin typeface="Consolas" panose="020B0609020204030204" pitchFamily="49" charset="0"/>
              </a:rPr>
              <a:t>}"/&gt;</a:t>
            </a:r>
          </a:p>
          <a:p>
            <a:pPr marL="0" indent="0">
              <a:buNone/>
            </a:pPr>
            <a:r>
              <a:rPr lang="en-US" sz="1961" dirty="0">
                <a:solidFill>
                  <a:srgbClr val="0000FF"/>
                </a:solidFill>
                <a:highlight>
                  <a:srgbClr val="FFFFFF"/>
                </a:highlight>
                <a:latin typeface="Consolas" panose="020B0609020204030204" pitchFamily="49" charset="0"/>
                <a:ea typeface="Calibri" panose="020F0502020204030204" pitchFamily="34" charset="0"/>
              </a:rPr>
              <a:t>        &lt;</a:t>
            </a:r>
            <a:r>
              <a:rPr lang="en-US" sz="1961" dirty="0">
                <a:solidFill>
                  <a:srgbClr val="A31515"/>
                </a:solidFill>
                <a:highlight>
                  <a:srgbClr val="FFFFFF"/>
                </a:highlight>
                <a:latin typeface="Consolas" panose="020B0609020204030204" pitchFamily="49" charset="0"/>
                <a:ea typeface="Calibri" panose="020F0502020204030204" pitchFamily="34" charset="0"/>
              </a:rPr>
              <a:t>Button</a:t>
            </a:r>
            <a:r>
              <a:rPr lang="en-US" sz="1961" dirty="0">
                <a:solidFill>
                  <a:srgbClr val="FF0000"/>
                </a:solidFill>
                <a:highlight>
                  <a:srgbClr val="FFFFFF"/>
                </a:highlight>
                <a:latin typeface="Consolas" panose="020B0609020204030204" pitchFamily="49" charset="0"/>
                <a:ea typeface="Calibri" panose="020F0502020204030204" pitchFamily="34" charset="0"/>
              </a:rPr>
              <a:t> Click</a:t>
            </a:r>
            <a:r>
              <a:rPr lang="en-US" sz="1961" dirty="0">
                <a:solidFill>
                  <a:srgbClr val="0000FF"/>
                </a:solidFill>
                <a:highlight>
                  <a:srgbClr val="FFFFFF"/>
                </a:highlight>
                <a:latin typeface="Consolas" panose="020B0609020204030204" pitchFamily="49" charset="0"/>
                <a:ea typeface="Calibri" panose="020F0502020204030204" pitchFamily="34" charset="0"/>
              </a:rPr>
              <a:t>="{</a:t>
            </a:r>
            <a:r>
              <a:rPr lang="en-US" sz="1961" b="1" dirty="0" err="1">
                <a:solidFill>
                  <a:srgbClr val="A31515"/>
                </a:solidFill>
                <a:highlight>
                  <a:srgbClr val="FFFFFF"/>
                </a:highlight>
                <a:latin typeface="Consolas" panose="020B0609020204030204" pitchFamily="49" charset="0"/>
                <a:ea typeface="Calibri" panose="020F0502020204030204" pitchFamily="34" charset="0"/>
              </a:rPr>
              <a:t>x</a:t>
            </a:r>
            <a:r>
              <a:rPr lang="en-US" sz="1961" b="1" dirty="0" err="1">
                <a:solidFill>
                  <a:srgbClr val="0000FF"/>
                </a:solidFill>
                <a:highlight>
                  <a:srgbClr val="FFFFFF"/>
                </a:highlight>
                <a:latin typeface="Consolas" panose="020B0609020204030204" pitchFamily="49" charset="0"/>
                <a:ea typeface="Calibri" panose="020F0502020204030204" pitchFamily="34" charset="0"/>
              </a:rPr>
              <a:t>:</a:t>
            </a:r>
            <a:r>
              <a:rPr lang="en-US" sz="1961" b="1" dirty="0" err="1">
                <a:solidFill>
                  <a:srgbClr val="A31515"/>
                </a:solidFill>
                <a:highlight>
                  <a:srgbClr val="FFFFFF"/>
                </a:highlight>
                <a:latin typeface="Consolas" panose="020B0609020204030204" pitchFamily="49" charset="0"/>
                <a:ea typeface="Calibri" panose="020F0502020204030204" pitchFamily="34" charset="0"/>
              </a:rPr>
              <a:t>Bind</a:t>
            </a:r>
            <a:r>
              <a:rPr lang="en-US" sz="1961" b="1" dirty="0">
                <a:solidFill>
                  <a:srgbClr val="FF0000"/>
                </a:solidFill>
                <a:highlight>
                  <a:srgbClr val="FFFFFF"/>
                </a:highlight>
                <a:latin typeface="Consolas" panose="020B0609020204030204" pitchFamily="49" charset="0"/>
                <a:ea typeface="Calibri" panose="020F0502020204030204" pitchFamily="34" charset="0"/>
              </a:rPr>
              <a:t> Click</a:t>
            </a:r>
            <a:r>
              <a:rPr lang="en-US" sz="1961" dirty="0">
                <a:solidFill>
                  <a:srgbClr val="0000FF"/>
                </a:solidFill>
                <a:highlight>
                  <a:srgbClr val="FFFFFF"/>
                </a:highlight>
                <a:latin typeface="Consolas" panose="020B0609020204030204" pitchFamily="49" charset="0"/>
                <a:ea typeface="Calibri" panose="020F0502020204030204" pitchFamily="34" charset="0"/>
              </a:rPr>
              <a:t>}</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StackPanel</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DataTemplate</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ListView.ItemTemplate</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&lt;/</a:t>
            </a:r>
            <a:r>
              <a:rPr lang="en-US" sz="1961" dirty="0" err="1">
                <a:solidFill>
                  <a:srgbClr val="A31515"/>
                </a:solidFill>
                <a:highlight>
                  <a:srgbClr val="FFFFFF"/>
                </a:highlight>
                <a:latin typeface="Consolas" panose="020B0609020204030204" pitchFamily="49" charset="0"/>
              </a:rPr>
              <a:t>ListView</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p:txBody>
      </p:sp>
      <p:sp>
        <p:nvSpPr>
          <p:cNvPr id="2" name="Title 1"/>
          <p:cNvSpPr>
            <a:spLocks noGrp="1"/>
          </p:cNvSpPr>
          <p:nvPr>
            <p:ph type="title"/>
          </p:nvPr>
        </p:nvSpPr>
        <p:spPr/>
        <p:txBody>
          <a:bodyPr/>
          <a:lstStyle/>
          <a:p>
            <a:r>
              <a:rPr lang="en-US" dirty="0" err="1" smtClean="0"/>
              <a:t>Mejoras</a:t>
            </a:r>
            <a:r>
              <a:rPr lang="en-US" dirty="0" smtClean="0"/>
              <a:t> </a:t>
            </a:r>
            <a:r>
              <a:rPr lang="en-US" dirty="0" err="1" smtClean="0"/>
              <a:t>en</a:t>
            </a:r>
            <a:r>
              <a:rPr lang="en-US" dirty="0" smtClean="0"/>
              <a:t> </a:t>
            </a:r>
            <a:r>
              <a:rPr lang="en-US" dirty="0" err="1" smtClean="0"/>
              <a:t>rendimiento</a:t>
            </a:r>
            <a:r>
              <a:rPr lang="en-US" dirty="0" smtClean="0"/>
              <a:t/>
            </a:r>
            <a:br>
              <a:rPr lang="en-US" dirty="0" smtClean="0"/>
            </a:br>
            <a:r>
              <a:rPr lang="en-US" sz="3529" dirty="0" smtClean="0">
                <a:gradFill>
                  <a:gsLst>
                    <a:gs pos="1250">
                      <a:srgbClr val="404040"/>
                    </a:gs>
                    <a:gs pos="100000">
                      <a:srgbClr val="404040"/>
                    </a:gs>
                  </a:gsLst>
                  <a:lin ang="5400000" scaled="0"/>
                </a:gradFill>
              </a:rPr>
              <a:t>Bindings </a:t>
            </a:r>
            <a:r>
              <a:rPr lang="en-US" sz="3529" dirty="0" err="1" smtClean="0">
                <a:gradFill>
                  <a:gsLst>
                    <a:gs pos="1250">
                      <a:srgbClr val="404040"/>
                    </a:gs>
                    <a:gs pos="100000">
                      <a:srgbClr val="404040"/>
                    </a:gs>
                  </a:gsLst>
                  <a:lin ang="5400000" scaled="0"/>
                </a:gradFill>
              </a:rPr>
              <a:t>compilados</a:t>
            </a:r>
            <a:r>
              <a:rPr lang="en-US" sz="3529" dirty="0" smtClean="0">
                <a:gradFill>
                  <a:gsLst>
                    <a:gs pos="1250">
                      <a:srgbClr val="404040"/>
                    </a:gs>
                    <a:gs pos="100000">
                      <a:srgbClr val="404040"/>
                    </a:gs>
                  </a:gsLst>
                  <a:lin ang="5400000" scaled="0"/>
                </a:gradFill>
              </a:rPr>
              <a:t> </a:t>
            </a:r>
            <a:r>
              <a:rPr lang="en-US" sz="3529" dirty="0">
                <a:gradFill>
                  <a:gsLst>
                    <a:gs pos="1250">
                      <a:srgbClr val="404040"/>
                    </a:gs>
                    <a:gs pos="100000">
                      <a:srgbClr val="404040"/>
                    </a:gs>
                  </a:gsLst>
                  <a:lin ang="5400000" scaled="0"/>
                </a:gradFill>
              </a:rPr>
              <a:t>AKA {</a:t>
            </a:r>
            <a:r>
              <a:rPr lang="en-US" sz="3529" dirty="0" err="1">
                <a:gradFill>
                  <a:gsLst>
                    <a:gs pos="1250">
                      <a:srgbClr val="404040"/>
                    </a:gs>
                    <a:gs pos="100000">
                      <a:srgbClr val="404040"/>
                    </a:gs>
                  </a:gsLst>
                  <a:lin ang="5400000" scaled="0"/>
                </a:gradFill>
              </a:rPr>
              <a:t>x:Bind</a:t>
            </a:r>
            <a:r>
              <a:rPr lang="en-US" sz="3529" dirty="0">
                <a:gradFill>
                  <a:gsLst>
                    <a:gs pos="1250">
                      <a:srgbClr val="404040"/>
                    </a:gs>
                    <a:gs pos="100000">
                      <a:srgbClr val="404040"/>
                    </a:gs>
                  </a:gsLst>
                  <a:lin ang="5400000" scaled="0"/>
                </a:gradFill>
              </a:rPr>
              <a:t>}: </a:t>
            </a:r>
            <a:r>
              <a:rPr lang="en-US" sz="3529" dirty="0" err="1" smtClean="0">
                <a:gradFill>
                  <a:gsLst>
                    <a:gs pos="1250">
                      <a:srgbClr val="404040"/>
                    </a:gs>
                    <a:gs pos="100000">
                      <a:srgbClr val="404040"/>
                    </a:gs>
                  </a:gsLst>
                  <a:lin ang="5400000" scaled="0"/>
                </a:gradFill>
              </a:rPr>
              <a:t>como</a:t>
            </a:r>
            <a:r>
              <a:rPr lang="en-US" sz="3529" dirty="0" smtClean="0">
                <a:gradFill>
                  <a:gsLst>
                    <a:gs pos="1250">
                      <a:srgbClr val="404040"/>
                    </a:gs>
                    <a:gs pos="100000">
                      <a:srgbClr val="404040"/>
                    </a:gs>
                  </a:gsLst>
                  <a:lin ang="5400000" scaled="0"/>
                </a:gradFill>
              </a:rPr>
              <a:t> {Binding}</a:t>
            </a:r>
            <a:endParaRPr lang="en-US" sz="5294" dirty="0"/>
          </a:p>
        </p:txBody>
      </p:sp>
      <p:sp>
        <p:nvSpPr>
          <p:cNvPr id="4" name="TextBox 3"/>
          <p:cNvSpPr txBox="1"/>
          <p:nvPr/>
        </p:nvSpPr>
        <p:spPr>
          <a:xfrm>
            <a:off x="194536" y="6118274"/>
            <a:ext cx="11728223" cy="622056"/>
          </a:xfrm>
          <a:prstGeom prst="rect">
            <a:avLst/>
          </a:prstGeom>
          <a:noFill/>
        </p:spPr>
        <p:txBody>
          <a:bodyPr wrap="square" lIns="179285" tIns="143428" rIns="179285" bIns="143428" rtlCol="0">
            <a:spAutoFit/>
          </a:bodyPr>
          <a:lstStyle/>
          <a:p>
            <a:pPr>
              <a:lnSpc>
                <a:spcPct val="90000"/>
              </a:lnSpc>
              <a:spcAft>
                <a:spcPts val="588"/>
              </a:spcAft>
            </a:pPr>
            <a:r>
              <a:rPr lang="es-ES" sz="2400" dirty="0" smtClean="0"/>
              <a:t>Se </a:t>
            </a:r>
            <a:r>
              <a:rPr lang="es-ES" sz="2400" dirty="0"/>
              <a:t>resuelve en tiempo de compilación y </a:t>
            </a:r>
            <a:r>
              <a:rPr lang="es-ES" sz="2400" dirty="0" smtClean="0"/>
              <a:t>produce errores!</a:t>
            </a:r>
            <a:endParaRPr lang="en-US" sz="2353"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63790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23227" y="1412045"/>
            <a:ext cx="1538862" cy="615516"/>
          </a:xfrm>
          <a:prstGeom prst="rect">
            <a:avLst/>
          </a:prstGeom>
          <a:noFill/>
        </p:spPr>
        <p:txBody>
          <a:bodyPr wrap="square" lIns="179285" tIns="143428" rIns="179285" bIns="143428" rtlCol="0">
            <a:spAutoFit/>
          </a:bodyPr>
          <a:lstStyle/>
          <a:p>
            <a:pPr algn="ctr">
              <a:lnSpc>
                <a:spcPct val="90000"/>
              </a:lnSpc>
              <a:spcAft>
                <a:spcPts val="588"/>
              </a:spcAft>
            </a:pPr>
            <a:r>
              <a:rPr lang="en-US" sz="2353" dirty="0" smtClean="0">
                <a:gradFill>
                  <a:gsLst>
                    <a:gs pos="2917">
                      <a:srgbClr val="404040"/>
                    </a:gs>
                    <a:gs pos="30000">
                      <a:srgbClr val="404040"/>
                    </a:gs>
                  </a:gsLst>
                  <a:lin ang="5400000" scaled="0"/>
                </a:gradFill>
              </a:rPr>
              <a:t>Binding</a:t>
            </a:r>
            <a:endParaRPr lang="en-US" sz="2353" dirty="0">
              <a:gradFill>
                <a:gsLst>
                  <a:gs pos="2917">
                    <a:srgbClr val="404040"/>
                  </a:gs>
                  <a:gs pos="30000">
                    <a:srgbClr val="404040"/>
                  </a:gs>
                </a:gsLst>
                <a:lin ang="5400000" scaled="0"/>
              </a:gra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2088" y="291513"/>
            <a:ext cx="9860673" cy="3047588"/>
          </a:xfrm>
          <a:prstGeom prst="rect">
            <a:avLst/>
          </a:prstGeom>
        </p:spPr>
      </p:pic>
      <p:grpSp>
        <p:nvGrpSpPr>
          <p:cNvPr id="10" name="Group 9"/>
          <p:cNvGrpSpPr/>
          <p:nvPr/>
        </p:nvGrpSpPr>
        <p:grpSpPr>
          <a:xfrm>
            <a:off x="343941" y="3503702"/>
            <a:ext cx="11578821" cy="3022159"/>
            <a:chOff x="350837" y="3573462"/>
            <a:chExt cx="11811000" cy="3082760"/>
          </a:xfrm>
        </p:grpSpPr>
        <p:sp>
          <p:nvSpPr>
            <p:cNvPr id="9" name="TextBox 8"/>
            <p:cNvSpPr txBox="1"/>
            <p:nvPr/>
          </p:nvSpPr>
          <p:spPr>
            <a:xfrm>
              <a:off x="350837" y="4564062"/>
              <a:ext cx="1754863" cy="960251"/>
            </a:xfrm>
            <a:prstGeom prst="rect">
              <a:avLst/>
            </a:prstGeom>
            <a:noFill/>
          </p:spPr>
          <p:txBody>
            <a:bodyPr wrap="square" lIns="179285" tIns="143428" rIns="179285" bIns="143428" rtlCol="0">
              <a:spAutoFit/>
            </a:bodyPr>
            <a:lstStyle/>
            <a:p>
              <a:pPr algn="ctr">
                <a:lnSpc>
                  <a:spcPct val="90000"/>
                </a:lnSpc>
                <a:spcAft>
                  <a:spcPts val="588"/>
                </a:spcAft>
              </a:pPr>
              <a:r>
                <a:rPr lang="en-US" sz="2353" dirty="0" smtClean="0">
                  <a:gradFill>
                    <a:gsLst>
                      <a:gs pos="2917">
                        <a:srgbClr val="404040"/>
                      </a:gs>
                      <a:gs pos="30000">
                        <a:srgbClr val="404040"/>
                      </a:gs>
                    </a:gsLst>
                    <a:lin ang="5400000" scaled="0"/>
                  </a:gradFill>
                </a:rPr>
                <a:t>Binding </a:t>
              </a:r>
              <a:r>
                <a:rPr lang="en-US" sz="2353" dirty="0" err="1" smtClean="0">
                  <a:gradFill>
                    <a:gsLst>
                      <a:gs pos="2917">
                        <a:srgbClr val="404040"/>
                      </a:gs>
                      <a:gs pos="30000">
                        <a:srgbClr val="404040"/>
                      </a:gs>
                    </a:gsLst>
                    <a:lin ang="5400000" scaled="0"/>
                  </a:gradFill>
                </a:rPr>
                <a:t>compilado</a:t>
              </a:r>
              <a:endParaRPr lang="en-US" sz="2353" dirty="0">
                <a:gradFill>
                  <a:gsLst>
                    <a:gs pos="2917">
                      <a:srgbClr val="404040"/>
                    </a:gs>
                    <a:gs pos="30000">
                      <a:srgbClr val="404040"/>
                    </a:gs>
                  </a:gsLst>
                  <a:lin ang="5400000" scaled="0"/>
                </a:gra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3437" y="3573462"/>
              <a:ext cx="10058400" cy="3082760"/>
            </a:xfrm>
            <a:prstGeom prst="rect">
              <a:avLst/>
            </a:prstGeom>
          </p:spPr>
        </p:pic>
      </p:grpSp>
      <p:sp>
        <p:nvSpPr>
          <p:cNvPr id="11" name="TextBox 10"/>
          <p:cNvSpPr txBox="1"/>
          <p:nvPr/>
        </p:nvSpPr>
        <p:spPr>
          <a:xfrm>
            <a:off x="0" y="6477745"/>
            <a:ext cx="3066338" cy="425400"/>
          </a:xfrm>
          <a:prstGeom prst="rect">
            <a:avLst/>
          </a:prstGeom>
          <a:noFill/>
        </p:spPr>
        <p:txBody>
          <a:bodyPr wrap="none" lIns="179285" tIns="143428" rIns="179285" bIns="143428" rtlCol="0">
            <a:spAutoFit/>
          </a:bodyPr>
          <a:lstStyle/>
          <a:p>
            <a:pPr>
              <a:lnSpc>
                <a:spcPct val="90000"/>
              </a:lnSpc>
              <a:spcAft>
                <a:spcPts val="588"/>
              </a:spcAft>
            </a:pPr>
            <a:r>
              <a:rPr lang="en-US" sz="980" dirty="0">
                <a:solidFill>
                  <a:srgbClr val="404040"/>
                </a:solidFill>
              </a:rPr>
              <a:t>Links: </a:t>
            </a:r>
            <a:r>
              <a:rPr lang="en-US" sz="980" dirty="0">
                <a:solidFill>
                  <a:srgbClr val="404040"/>
                </a:solidFill>
                <a:hlinkClick r:id="rId4"/>
              </a:rPr>
              <a:t>Windows Performance Analyzer</a:t>
            </a:r>
            <a:r>
              <a:rPr lang="en-US" sz="980" dirty="0">
                <a:solidFill>
                  <a:srgbClr val="404040"/>
                </a:solidFill>
              </a:rPr>
              <a:t>, </a:t>
            </a:r>
            <a:r>
              <a:rPr lang="en-US" sz="980" dirty="0" err="1">
                <a:solidFill>
                  <a:srgbClr val="404040"/>
                </a:solidFill>
                <a:hlinkClick r:id="rId5"/>
              </a:rPr>
              <a:t>EventSource</a:t>
            </a:r>
            <a:endParaRPr lang="en-US" sz="980" dirty="0">
              <a:gradFill>
                <a:gsLst>
                  <a:gs pos="2917">
                    <a:srgbClr val="404040"/>
                  </a:gs>
                  <a:gs pos="30000">
                    <a:srgbClr val="404040"/>
                  </a:gs>
                </a:gsLst>
                <a:lin ang="5400000" scaled="0"/>
              </a:gradFill>
            </a:endParaRPr>
          </a:p>
        </p:txBody>
      </p:sp>
    </p:spTree>
    <p:extLst>
      <p:ext uri="{BB962C8B-B14F-4D97-AF65-F5344CB8AC3E}">
        <p14:creationId xmlns:p14="http://schemas.microsoft.com/office/powerpoint/2010/main" val="210723178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82" y="1446132"/>
            <a:ext cx="11996883" cy="3775718"/>
          </a:xfrm>
          <a:prstGeom prst="rect">
            <a:avLst/>
          </a:prstGeom>
        </p:spPr>
      </p:pic>
      <p:sp>
        <p:nvSpPr>
          <p:cNvPr id="5" name="TextBox 4"/>
          <p:cNvSpPr txBox="1"/>
          <p:nvPr/>
        </p:nvSpPr>
        <p:spPr>
          <a:xfrm>
            <a:off x="4215166" y="2940174"/>
            <a:ext cx="1163574" cy="855453"/>
          </a:xfrm>
          <a:prstGeom prst="rect">
            <a:avLst/>
          </a:prstGeom>
          <a:noFill/>
        </p:spPr>
        <p:txBody>
          <a:bodyPr wrap="none" lIns="179285" tIns="143428" rIns="179285" bIns="143428" rtlCol="0">
            <a:spAutoFit/>
          </a:bodyPr>
          <a:lstStyle/>
          <a:p>
            <a:pPr algn="ctr">
              <a:lnSpc>
                <a:spcPct val="90000"/>
              </a:lnSpc>
              <a:spcAft>
                <a:spcPts val="588"/>
              </a:spcAft>
            </a:pPr>
            <a:r>
              <a:rPr lang="en-US" sz="1765" dirty="0">
                <a:gradFill>
                  <a:gsLst>
                    <a:gs pos="2917">
                      <a:srgbClr val="404040"/>
                    </a:gs>
                    <a:gs pos="30000">
                      <a:srgbClr val="404040"/>
                    </a:gs>
                  </a:gsLst>
                  <a:lin ang="5400000" scaled="0"/>
                </a:gradFill>
              </a:rPr>
              <a:t>No </a:t>
            </a:r>
          </a:p>
          <a:p>
            <a:pPr algn="ctr">
              <a:lnSpc>
                <a:spcPct val="90000"/>
              </a:lnSpc>
              <a:spcAft>
                <a:spcPts val="588"/>
              </a:spcAft>
            </a:pPr>
            <a:r>
              <a:rPr lang="en-US" sz="1765" dirty="0">
                <a:gradFill>
                  <a:gsLst>
                    <a:gs pos="2917">
                      <a:srgbClr val="404040"/>
                    </a:gs>
                    <a:gs pos="30000">
                      <a:srgbClr val="404040"/>
                    </a:gs>
                  </a:gsLst>
                  <a:lin ang="5400000" scaled="0"/>
                </a:gradFill>
              </a:rPr>
              <a:t>Bindings</a:t>
            </a:r>
          </a:p>
        </p:txBody>
      </p:sp>
      <p:sp>
        <p:nvSpPr>
          <p:cNvPr id="8" name="TextBox 7"/>
          <p:cNvSpPr txBox="1"/>
          <p:nvPr/>
        </p:nvSpPr>
        <p:spPr>
          <a:xfrm>
            <a:off x="5302033" y="2940174"/>
            <a:ext cx="1230899" cy="855453"/>
          </a:xfrm>
          <a:prstGeom prst="rect">
            <a:avLst/>
          </a:prstGeom>
          <a:noFill/>
        </p:spPr>
        <p:txBody>
          <a:bodyPr wrap="none" lIns="179285" tIns="143428" rIns="179285" bIns="143428" rtlCol="0">
            <a:spAutoFit/>
          </a:bodyPr>
          <a:lstStyle/>
          <a:p>
            <a:pPr algn="ctr">
              <a:lnSpc>
                <a:spcPct val="90000"/>
              </a:lnSpc>
              <a:spcAft>
                <a:spcPts val="588"/>
              </a:spcAft>
            </a:pPr>
            <a:r>
              <a:rPr lang="en-US" sz="1765" dirty="0">
                <a:gradFill>
                  <a:gsLst>
                    <a:gs pos="2917">
                      <a:srgbClr val="404040"/>
                    </a:gs>
                    <a:gs pos="30000">
                      <a:srgbClr val="404040"/>
                    </a:gs>
                  </a:gsLst>
                  <a:lin ang="5400000" scaled="0"/>
                </a:gradFill>
              </a:rPr>
              <a:t>x:Bind </a:t>
            </a:r>
          </a:p>
          <a:p>
            <a:pPr algn="ctr">
              <a:lnSpc>
                <a:spcPct val="90000"/>
              </a:lnSpc>
              <a:spcAft>
                <a:spcPts val="588"/>
              </a:spcAft>
            </a:pPr>
            <a:r>
              <a:rPr lang="en-US" sz="1765" dirty="0" err="1">
                <a:gradFill>
                  <a:gsLst>
                    <a:gs pos="2917">
                      <a:srgbClr val="404040"/>
                    </a:gs>
                    <a:gs pos="30000">
                      <a:srgbClr val="404040"/>
                    </a:gs>
                  </a:gsLst>
                  <a:lin ang="5400000" scaled="0"/>
                </a:gradFill>
              </a:rPr>
              <a:t>OneTime</a:t>
            </a:r>
            <a:endParaRPr lang="en-US" sz="1765" dirty="0">
              <a:gradFill>
                <a:gsLst>
                  <a:gs pos="2917">
                    <a:srgbClr val="404040"/>
                  </a:gs>
                  <a:gs pos="30000">
                    <a:srgbClr val="404040"/>
                  </a:gs>
                </a:gsLst>
                <a:lin ang="5400000" scaled="0"/>
              </a:gradFill>
            </a:endParaRPr>
          </a:p>
        </p:txBody>
      </p:sp>
      <p:sp>
        <p:nvSpPr>
          <p:cNvPr id="9" name="TextBox 8"/>
          <p:cNvSpPr txBox="1"/>
          <p:nvPr/>
        </p:nvSpPr>
        <p:spPr>
          <a:xfrm>
            <a:off x="8011518" y="2790770"/>
            <a:ext cx="1173319" cy="855453"/>
          </a:xfrm>
          <a:prstGeom prst="rect">
            <a:avLst/>
          </a:prstGeom>
          <a:noFill/>
        </p:spPr>
        <p:txBody>
          <a:bodyPr wrap="none" lIns="179285" tIns="143428" rIns="179285" bIns="143428" rtlCol="0">
            <a:spAutoFit/>
          </a:bodyPr>
          <a:lstStyle/>
          <a:p>
            <a:pPr algn="ctr">
              <a:lnSpc>
                <a:spcPct val="90000"/>
              </a:lnSpc>
              <a:spcAft>
                <a:spcPts val="588"/>
              </a:spcAft>
            </a:pPr>
            <a:r>
              <a:rPr lang="en-US" sz="1765" dirty="0">
                <a:gradFill>
                  <a:gsLst>
                    <a:gs pos="2917">
                      <a:srgbClr val="404040"/>
                    </a:gs>
                    <a:gs pos="30000">
                      <a:srgbClr val="404040"/>
                    </a:gs>
                  </a:gsLst>
                  <a:lin ang="5400000" scaled="0"/>
                </a:gradFill>
              </a:rPr>
              <a:t>x:Bind </a:t>
            </a:r>
          </a:p>
          <a:p>
            <a:pPr algn="ctr">
              <a:lnSpc>
                <a:spcPct val="90000"/>
              </a:lnSpc>
              <a:spcAft>
                <a:spcPts val="588"/>
              </a:spcAft>
            </a:pPr>
            <a:r>
              <a:rPr lang="en-US" sz="1765" dirty="0" err="1">
                <a:gradFill>
                  <a:gsLst>
                    <a:gs pos="2917">
                      <a:srgbClr val="404040"/>
                    </a:gs>
                    <a:gs pos="30000">
                      <a:srgbClr val="404040"/>
                    </a:gs>
                  </a:gsLst>
                  <a:lin ang="5400000" scaled="0"/>
                </a:gradFill>
              </a:rPr>
              <a:t>OneWay</a:t>
            </a:r>
            <a:endParaRPr lang="en-US" sz="1765" dirty="0">
              <a:gradFill>
                <a:gsLst>
                  <a:gs pos="2917">
                    <a:srgbClr val="404040"/>
                  </a:gs>
                  <a:gs pos="30000">
                    <a:srgbClr val="404040"/>
                  </a:gs>
                </a:gsLst>
                <a:lin ang="5400000" scaled="0"/>
              </a:gradFill>
            </a:endParaRPr>
          </a:p>
        </p:txBody>
      </p:sp>
      <p:sp>
        <p:nvSpPr>
          <p:cNvPr id="10" name="TextBox 9"/>
          <p:cNvSpPr txBox="1"/>
          <p:nvPr/>
        </p:nvSpPr>
        <p:spPr>
          <a:xfrm>
            <a:off x="9566988" y="3698965"/>
            <a:ext cx="1203649" cy="855453"/>
          </a:xfrm>
          <a:prstGeom prst="rect">
            <a:avLst/>
          </a:prstGeom>
          <a:noFill/>
        </p:spPr>
        <p:txBody>
          <a:bodyPr wrap="none" lIns="179285" tIns="143428" rIns="179285" bIns="143428" rtlCol="0">
            <a:spAutoFit/>
          </a:bodyPr>
          <a:lstStyle/>
          <a:p>
            <a:pPr algn="ctr">
              <a:lnSpc>
                <a:spcPct val="90000"/>
              </a:lnSpc>
              <a:spcAft>
                <a:spcPts val="588"/>
              </a:spcAft>
            </a:pPr>
            <a:r>
              <a:rPr lang="en-US" sz="1765" dirty="0">
                <a:gradFill>
                  <a:gsLst>
                    <a:gs pos="2917">
                      <a:srgbClr val="404040"/>
                    </a:gs>
                    <a:gs pos="30000">
                      <a:srgbClr val="404040"/>
                    </a:gs>
                  </a:gsLst>
                  <a:lin ang="5400000" scaled="0"/>
                </a:gradFill>
              </a:rPr>
              <a:t>{Binding}</a:t>
            </a:r>
          </a:p>
          <a:p>
            <a:pPr algn="ctr">
              <a:lnSpc>
                <a:spcPct val="90000"/>
              </a:lnSpc>
              <a:spcAft>
                <a:spcPts val="588"/>
              </a:spcAft>
            </a:pPr>
            <a:r>
              <a:rPr lang="en-US" sz="1765" dirty="0" err="1">
                <a:gradFill>
                  <a:gsLst>
                    <a:gs pos="2917">
                      <a:srgbClr val="404040"/>
                    </a:gs>
                    <a:gs pos="30000">
                      <a:srgbClr val="404040"/>
                    </a:gs>
                  </a:gsLst>
                  <a:lin ang="5400000" scaled="0"/>
                </a:gradFill>
              </a:rPr>
              <a:t>OneWay</a:t>
            </a:r>
            <a:endParaRPr lang="en-US" sz="1765" dirty="0">
              <a:gradFill>
                <a:gsLst>
                  <a:gs pos="2917">
                    <a:srgbClr val="404040"/>
                  </a:gs>
                  <a:gs pos="30000">
                    <a:srgbClr val="404040"/>
                  </a:gs>
                </a:gsLst>
                <a:lin ang="5400000" scaled="0"/>
              </a:gradFill>
            </a:endParaRPr>
          </a:p>
        </p:txBody>
      </p:sp>
      <p:sp>
        <p:nvSpPr>
          <p:cNvPr id="11" name="TextBox 10"/>
          <p:cNvSpPr txBox="1"/>
          <p:nvPr/>
        </p:nvSpPr>
        <p:spPr>
          <a:xfrm>
            <a:off x="6748891" y="3911301"/>
            <a:ext cx="1230899" cy="855453"/>
          </a:xfrm>
          <a:prstGeom prst="rect">
            <a:avLst/>
          </a:prstGeom>
          <a:noFill/>
        </p:spPr>
        <p:txBody>
          <a:bodyPr wrap="none" lIns="179285" tIns="143428" rIns="179285" bIns="143428" rtlCol="0">
            <a:spAutoFit/>
          </a:bodyPr>
          <a:lstStyle/>
          <a:p>
            <a:pPr algn="ctr">
              <a:lnSpc>
                <a:spcPct val="90000"/>
              </a:lnSpc>
              <a:spcAft>
                <a:spcPts val="588"/>
              </a:spcAft>
            </a:pPr>
            <a:r>
              <a:rPr lang="en-US" sz="1765" dirty="0">
                <a:gradFill>
                  <a:gsLst>
                    <a:gs pos="2917">
                      <a:srgbClr val="404040"/>
                    </a:gs>
                    <a:gs pos="30000">
                      <a:srgbClr val="404040"/>
                    </a:gs>
                  </a:gsLst>
                  <a:lin ang="5400000" scaled="0"/>
                </a:gradFill>
              </a:rPr>
              <a:t>{Binding}</a:t>
            </a:r>
          </a:p>
          <a:p>
            <a:pPr algn="ctr">
              <a:lnSpc>
                <a:spcPct val="90000"/>
              </a:lnSpc>
              <a:spcAft>
                <a:spcPts val="588"/>
              </a:spcAft>
            </a:pPr>
            <a:r>
              <a:rPr lang="en-US" sz="1765" dirty="0" err="1">
                <a:gradFill>
                  <a:gsLst>
                    <a:gs pos="2917">
                      <a:srgbClr val="404040"/>
                    </a:gs>
                    <a:gs pos="30000">
                      <a:srgbClr val="404040"/>
                    </a:gs>
                  </a:gsLst>
                  <a:lin ang="5400000" scaled="0"/>
                </a:gradFill>
              </a:rPr>
              <a:t>OneTime</a:t>
            </a:r>
            <a:endParaRPr lang="en-US" sz="1765" dirty="0">
              <a:gradFill>
                <a:gsLst>
                  <a:gs pos="2917">
                    <a:srgbClr val="404040"/>
                  </a:gs>
                  <a:gs pos="30000">
                    <a:srgbClr val="404040"/>
                  </a:gs>
                </a:gsLst>
                <a:lin ang="5400000" scaled="0"/>
              </a:gradFill>
            </a:endParaRPr>
          </a:p>
        </p:txBody>
      </p:sp>
      <p:sp>
        <p:nvSpPr>
          <p:cNvPr id="6" name="Title 5"/>
          <p:cNvSpPr>
            <a:spLocks noGrp="1"/>
          </p:cNvSpPr>
          <p:nvPr>
            <p:ph type="title"/>
          </p:nvPr>
        </p:nvSpPr>
        <p:spPr/>
        <p:txBody>
          <a:bodyPr/>
          <a:lstStyle/>
          <a:p>
            <a:r>
              <a:rPr lang="en-US" dirty="0" err="1" smtClean="0"/>
              <a:t>Comparativa</a:t>
            </a:r>
            <a:r>
              <a:rPr lang="en-US" dirty="0" smtClean="0"/>
              <a:t> de </a:t>
            </a:r>
            <a:r>
              <a:rPr lang="en-US" dirty="0" err="1" smtClean="0"/>
              <a:t>consumo</a:t>
            </a:r>
            <a:r>
              <a:rPr lang="en-US" dirty="0" smtClean="0"/>
              <a:t> de </a:t>
            </a:r>
            <a:r>
              <a:rPr lang="en-US" dirty="0" err="1" smtClean="0"/>
              <a:t>Memoria</a:t>
            </a:r>
            <a:endParaRPr lang="en-US" dirty="0"/>
          </a:p>
        </p:txBody>
      </p:sp>
      <p:sp>
        <p:nvSpPr>
          <p:cNvPr id="13" name="TextBox 12"/>
          <p:cNvSpPr txBox="1"/>
          <p:nvPr/>
        </p:nvSpPr>
        <p:spPr>
          <a:xfrm>
            <a:off x="3406726" y="5431370"/>
            <a:ext cx="5023732"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rgbClr val="404040"/>
                    </a:gs>
                    <a:gs pos="30000">
                      <a:srgbClr val="404040"/>
                    </a:gs>
                  </a:gsLst>
                  <a:lin ang="5400000" scaled="0"/>
                </a:gradFill>
              </a:rPr>
              <a:t>1600 borders </a:t>
            </a:r>
            <a:r>
              <a:rPr lang="en-US" sz="2353" dirty="0" smtClean="0">
                <a:gradFill>
                  <a:gsLst>
                    <a:gs pos="2917">
                      <a:srgbClr val="404040"/>
                    </a:gs>
                    <a:gs pos="30000">
                      <a:srgbClr val="404040"/>
                    </a:gs>
                  </a:gsLst>
                  <a:lin ang="5400000" scaled="0"/>
                </a:gradFill>
              </a:rPr>
              <a:t>con </a:t>
            </a:r>
            <a:r>
              <a:rPr lang="en-US" sz="2353" dirty="0" err="1" smtClean="0">
                <a:gradFill>
                  <a:gsLst>
                    <a:gs pos="2917">
                      <a:srgbClr val="404040"/>
                    </a:gs>
                    <a:gs pos="30000">
                      <a:srgbClr val="404040"/>
                    </a:gs>
                  </a:gsLst>
                  <a:lin ang="5400000" scaled="0"/>
                </a:gradFill>
              </a:rPr>
              <a:t>su</a:t>
            </a:r>
            <a:r>
              <a:rPr lang="en-US" sz="2353" dirty="0" smtClean="0">
                <a:gradFill>
                  <a:gsLst>
                    <a:gs pos="2917">
                      <a:srgbClr val="404040"/>
                    </a:gs>
                    <a:gs pos="30000">
                      <a:srgbClr val="404040"/>
                    </a:gs>
                  </a:gsLst>
                  <a:lin ang="5400000" scaled="0"/>
                </a:gradFill>
              </a:rPr>
              <a:t> </a:t>
            </a:r>
            <a:r>
              <a:rPr lang="en-US" sz="2353" dirty="0" err="1" smtClean="0">
                <a:gradFill>
                  <a:gsLst>
                    <a:gs pos="2917">
                      <a:srgbClr val="404040"/>
                    </a:gs>
                    <a:gs pos="30000">
                      <a:srgbClr val="404040"/>
                    </a:gs>
                  </a:gsLst>
                  <a:lin ang="5400000" scaled="0"/>
                </a:gradFill>
              </a:rPr>
              <a:t>fondo</a:t>
            </a:r>
            <a:r>
              <a:rPr lang="en-US" sz="2353" dirty="0" smtClean="0">
                <a:gradFill>
                  <a:gsLst>
                    <a:gs pos="2917">
                      <a:srgbClr val="404040"/>
                    </a:gs>
                    <a:gs pos="30000">
                      <a:srgbClr val="404040"/>
                    </a:gs>
                  </a:gsLst>
                  <a:lin ang="5400000" scaled="0"/>
                </a:gradFill>
              </a:rPr>
              <a:t> </a:t>
            </a:r>
            <a:r>
              <a:rPr lang="en-US" sz="2353" dirty="0" err="1" smtClean="0">
                <a:gradFill>
                  <a:gsLst>
                    <a:gs pos="2917">
                      <a:srgbClr val="404040"/>
                    </a:gs>
                    <a:gs pos="30000">
                      <a:srgbClr val="404040"/>
                    </a:gs>
                  </a:gsLst>
                  <a:lin ang="5400000" scaled="0"/>
                </a:gradFill>
              </a:rPr>
              <a:t>bindeado</a:t>
            </a:r>
            <a:endParaRPr lang="en-US" sz="2353" dirty="0">
              <a:gradFill>
                <a:gsLst>
                  <a:gs pos="2917">
                    <a:srgbClr val="404040"/>
                  </a:gs>
                  <a:gs pos="30000">
                    <a:srgbClr val="404040"/>
                  </a:gs>
                </a:gsLst>
                <a:lin ang="5400000" scaled="0"/>
              </a:gradFill>
            </a:endParaRPr>
          </a:p>
        </p:txBody>
      </p:sp>
    </p:spTree>
    <p:extLst>
      <p:ext uri="{BB962C8B-B14F-4D97-AF65-F5344CB8AC3E}">
        <p14:creationId xmlns:p14="http://schemas.microsoft.com/office/powerpoint/2010/main" val="1773774192"/>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Usando</a:t>
            </a:r>
            <a:r>
              <a:rPr lang="en-US" dirty="0" smtClean="0"/>
              <a:t> bindings </a:t>
            </a:r>
            <a:r>
              <a:rPr lang="en-US" dirty="0" err="1" smtClean="0"/>
              <a:t>compilados</a:t>
            </a:r>
            <a:endParaRPr lang="en-US" dirty="0"/>
          </a:p>
        </p:txBody>
      </p:sp>
      <p:sp>
        <p:nvSpPr>
          <p:cNvPr id="3" name="Text Placeholder 2"/>
          <p:cNvSpPr>
            <a:spLocks noGrp="1"/>
          </p:cNvSpPr>
          <p:nvPr>
            <p:ph type="body" sz="quarter" idx="10"/>
          </p:nvPr>
        </p:nvSpPr>
        <p:spPr>
          <a:xfrm>
            <a:off x="269239" y="1189495"/>
            <a:ext cx="11653523" cy="4447051"/>
          </a:xfrm>
        </p:spPr>
        <p:txBody>
          <a:bodyPr/>
          <a:lstStyle/>
          <a:p>
            <a:r>
              <a:rPr lang="en-US" dirty="0" err="1" smtClean="0"/>
              <a:t>Reemplazamos</a:t>
            </a:r>
            <a:r>
              <a:rPr lang="en-US" dirty="0" smtClean="0"/>
              <a:t> </a:t>
            </a:r>
            <a:r>
              <a:rPr lang="en-US" dirty="0" smtClean="0">
                <a:latin typeface="Consolas" panose="020B0609020204030204" pitchFamily="49" charset="0"/>
                <a:cs typeface="Consolas" panose="020B0609020204030204" pitchFamily="49" charset="0"/>
              </a:rPr>
              <a:t>{Binding …} </a:t>
            </a:r>
            <a:r>
              <a:rPr lang="en-US" dirty="0" err="1" smtClean="0"/>
              <a:t>por</a:t>
            </a:r>
            <a:r>
              <a:rPr lang="en-US" dirty="0" smtClean="0"/>
              <a:t> </a:t>
            </a:r>
            <a:r>
              <a:rPr lang="en-US" dirty="0" smtClean="0">
                <a:latin typeface="Consolas" panose="020B0609020204030204" pitchFamily="49" charset="0"/>
                <a:cs typeface="Consolas" panose="020B0609020204030204" pitchFamily="49" charset="0"/>
              </a:rPr>
              <a:t>{</a:t>
            </a:r>
            <a:r>
              <a:rPr lang="en-US" dirty="0" err="1" smtClean="0">
                <a:latin typeface="Consolas" panose="020B0609020204030204" pitchFamily="49" charset="0"/>
                <a:cs typeface="Consolas" panose="020B0609020204030204" pitchFamily="49" charset="0"/>
              </a:rPr>
              <a:t>x:Bind</a:t>
            </a:r>
            <a:r>
              <a:rPr lang="en-US" dirty="0" smtClean="0">
                <a:latin typeface="Consolas" panose="020B0609020204030204" pitchFamily="49" charset="0"/>
                <a:cs typeface="Consolas" panose="020B0609020204030204" pitchFamily="49" charset="0"/>
              </a:rPr>
              <a:t> …}</a:t>
            </a:r>
          </a:p>
          <a:p>
            <a:endParaRPr lang="en-US" dirty="0" smtClean="0"/>
          </a:p>
          <a:p>
            <a:r>
              <a:rPr lang="en-US" dirty="0" smtClean="0"/>
              <a:t>x:Bind </a:t>
            </a:r>
            <a:r>
              <a:rPr lang="en-US" dirty="0" err="1" smtClean="0"/>
              <a:t>esta</a:t>
            </a:r>
            <a:r>
              <a:rPr lang="en-US" dirty="0" smtClean="0"/>
              <a:t> </a:t>
            </a:r>
            <a:r>
              <a:rPr lang="en-US" dirty="0" err="1" smtClean="0"/>
              <a:t>fuertemente</a:t>
            </a:r>
            <a:r>
              <a:rPr lang="en-US" dirty="0" smtClean="0"/>
              <a:t> </a:t>
            </a:r>
            <a:r>
              <a:rPr lang="en-US" dirty="0" err="1" smtClean="0"/>
              <a:t>tipado</a:t>
            </a:r>
            <a:endParaRPr lang="en-US" dirty="0" smtClean="0"/>
          </a:p>
          <a:p>
            <a:pPr lvl="1"/>
            <a:r>
              <a:rPr lang="en-US" dirty="0" smtClean="0"/>
              <a:t>El context </a:t>
            </a:r>
            <a:r>
              <a:rPr lang="en-US" dirty="0" err="1" smtClean="0"/>
              <a:t>es</a:t>
            </a:r>
            <a:r>
              <a:rPr lang="en-US" dirty="0" smtClean="0"/>
              <a:t> la </a:t>
            </a:r>
            <a:r>
              <a:rPr lang="en-US" dirty="0" err="1" smtClean="0"/>
              <a:t>página</a:t>
            </a:r>
            <a:r>
              <a:rPr lang="en-US" dirty="0" smtClean="0"/>
              <a:t> o control de </a:t>
            </a:r>
            <a:r>
              <a:rPr lang="en-US" dirty="0" err="1" smtClean="0"/>
              <a:t>usuario</a:t>
            </a:r>
            <a:endParaRPr lang="en-US" dirty="0" smtClean="0"/>
          </a:p>
          <a:p>
            <a:endParaRPr lang="en-US" dirty="0"/>
          </a:p>
          <a:p>
            <a:r>
              <a:rPr lang="en-US" dirty="0" smtClean="0"/>
              <a:t>Mode=</a:t>
            </a:r>
            <a:r>
              <a:rPr lang="en-US" dirty="0" err="1" smtClean="0"/>
              <a:t>OneTime</a:t>
            </a:r>
            <a:r>
              <a:rPr lang="en-US" dirty="0" smtClean="0"/>
              <a:t> </a:t>
            </a:r>
            <a:r>
              <a:rPr lang="en-US" dirty="0" err="1" smtClean="0"/>
              <a:t>es</a:t>
            </a:r>
            <a:r>
              <a:rPr lang="en-US" dirty="0" smtClean="0"/>
              <a:t> el </a:t>
            </a:r>
            <a:r>
              <a:rPr lang="en-US" dirty="0" err="1" smtClean="0"/>
              <a:t>modo</a:t>
            </a:r>
            <a:r>
              <a:rPr lang="en-US" dirty="0" smtClean="0"/>
              <a:t> </a:t>
            </a:r>
            <a:r>
              <a:rPr lang="en-US" dirty="0" err="1" smtClean="0"/>
              <a:t>por</a:t>
            </a:r>
            <a:r>
              <a:rPr lang="en-US" dirty="0" smtClean="0"/>
              <a:t> </a:t>
            </a:r>
            <a:r>
              <a:rPr lang="en-US" dirty="0" err="1" smtClean="0"/>
              <a:t>defecto</a:t>
            </a:r>
            <a:endParaRPr lang="en-US" dirty="0" smtClean="0"/>
          </a:p>
        </p:txBody>
      </p:sp>
    </p:spTree>
    <p:extLst>
      <p:ext uri="{BB962C8B-B14F-4D97-AF65-F5344CB8AC3E}">
        <p14:creationId xmlns:p14="http://schemas.microsoft.com/office/powerpoint/2010/main" val="981737664"/>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X:Bind</a:t>
            </a:r>
            <a:endParaRPr lang="en-US" dirty="0"/>
          </a:p>
        </p:txBody>
      </p:sp>
    </p:spTree>
    <p:extLst>
      <p:ext uri="{BB962C8B-B14F-4D97-AF65-F5344CB8AC3E}">
        <p14:creationId xmlns:p14="http://schemas.microsoft.com/office/powerpoint/2010/main" val="128098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11158" y="1084290"/>
            <a:ext cx="10969688" cy="647864"/>
          </a:xfrm>
        </p:spPr>
        <p:txBody>
          <a:bodyPr/>
          <a:lstStyle/>
          <a:p>
            <a:r>
              <a:rPr lang="en-US" sz="4312" dirty="0">
                <a:latin typeface="+mn-lt"/>
              </a:rPr>
              <a:t>Javier Suárez Ruiz</a:t>
            </a:r>
          </a:p>
        </p:txBody>
      </p:sp>
      <p:sp>
        <p:nvSpPr>
          <p:cNvPr id="4" name="Text Placeholder 4"/>
          <p:cNvSpPr>
            <a:spLocks noGrp="1"/>
          </p:cNvSpPr>
          <p:nvPr/>
        </p:nvSpPr>
        <p:spPr>
          <a:xfrm>
            <a:off x="494030" y="1918955"/>
            <a:ext cx="5839578" cy="3732444"/>
          </a:xfrm>
          <a:prstGeom prst="rect">
            <a:avLst/>
          </a:prstGeom>
        </p:spPr>
        <p:txBody>
          <a:bodyPr vert="horz" lIns="121903" tIns="0" rIns="121903" bIns="60952" rtlCol="0">
            <a:norm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dirty="0">
                <a:solidFill>
                  <a:schemeClr val="bg2">
                    <a:lumMod val="25000"/>
                  </a:schemeClr>
                </a:solidFill>
              </a:rPr>
              <a:t>XAML Developer </a:t>
            </a:r>
            <a:r>
              <a:rPr lang="en-US" sz="1961" dirty="0" err="1">
                <a:solidFill>
                  <a:schemeClr val="bg2">
                    <a:lumMod val="25000"/>
                  </a:schemeClr>
                </a:solidFill>
              </a:rPr>
              <a:t>Bravent</a:t>
            </a:r>
            <a:endParaRPr lang="en-US" sz="1568" i="1" dirty="0">
              <a:solidFill>
                <a:schemeClr val="bg2">
                  <a:lumMod val="25000"/>
                </a:schemeClr>
              </a:solidFill>
            </a:endParaRPr>
          </a:p>
          <a:p>
            <a:r>
              <a:rPr lang="en-US" sz="2745" dirty="0">
                <a:solidFill>
                  <a:schemeClr val="bg2">
                    <a:lumMod val="25000"/>
                  </a:schemeClr>
                </a:solidFill>
              </a:rPr>
              <a:t>Microsoft MVP Windows Platform Development</a:t>
            </a:r>
          </a:p>
          <a:p>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Blog: </a:t>
            </a:r>
            <a:r>
              <a:rPr lang="en-US" sz="2000" dirty="0">
                <a:solidFill>
                  <a:schemeClr val="bg2">
                    <a:lumMod val="25000"/>
                  </a:schemeClr>
                </a:solidFill>
                <a:hlinkClick r:id="rId3"/>
              </a:rPr>
              <a:t>http://geeks.ms/blogs/jsuarez</a:t>
            </a:r>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Email: </a:t>
            </a:r>
            <a:r>
              <a:rPr lang="en-US" sz="2000" dirty="0">
                <a:solidFill>
                  <a:schemeClr val="bg2">
                    <a:lumMod val="25000"/>
                  </a:schemeClr>
                </a:solidFill>
                <a:hlinkClick r:id="rId4"/>
              </a:rPr>
              <a:t>javiersuarezruiz@hotmail.com</a:t>
            </a:r>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Twitter: @</a:t>
            </a:r>
            <a:r>
              <a:rPr lang="en-US" sz="2000" dirty="0" err="1">
                <a:solidFill>
                  <a:schemeClr val="bg2">
                    <a:lumMod val="25000"/>
                  </a:schemeClr>
                </a:solidFill>
              </a:rPr>
              <a:t>jsuarezruiz</a:t>
            </a:r>
            <a:endParaRPr lang="en-US" sz="2000" dirty="0">
              <a:solidFill>
                <a:schemeClr val="bg2">
                  <a:lumMod val="25000"/>
                </a:schemeClr>
              </a:solidFill>
            </a:endParaRPr>
          </a:p>
          <a:p>
            <a:endParaRPr lang="en-US" sz="2000" dirty="0">
              <a:solidFill>
                <a:schemeClr val="accent1"/>
              </a:solidFill>
            </a:endParaRPr>
          </a:p>
        </p:txBody>
      </p:sp>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6438" y="1084289"/>
            <a:ext cx="3724339" cy="4012129"/>
          </a:xfrm>
          <a:prstGeom prst="rect">
            <a:avLst/>
          </a:prstGeom>
        </p:spPr>
      </p:pic>
      <p:pic>
        <p:nvPicPr>
          <p:cNvPr id="7" name="Imagen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01215" y="3930381"/>
            <a:ext cx="743064" cy="1166038"/>
          </a:xfrm>
          <a:prstGeom prst="rect">
            <a:avLst/>
          </a:prstGeom>
        </p:spPr>
      </p:pic>
    </p:spTree>
    <p:extLst>
      <p:ext uri="{BB962C8B-B14F-4D97-AF65-F5344CB8AC3E}">
        <p14:creationId xmlns:p14="http://schemas.microsoft.com/office/powerpoint/2010/main" val="2395436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69239" y="1189495"/>
            <a:ext cx="11653523" cy="5182957"/>
          </a:xfrm>
        </p:spPr>
        <p:txBody>
          <a:bodyPr/>
          <a:lstStyle/>
          <a:p>
            <a:r>
              <a:rPr lang="en-US" sz="2400" dirty="0"/>
              <a:t>Duck Typing – </a:t>
            </a:r>
            <a:r>
              <a:rPr lang="en-US" sz="2400" dirty="0" err="1" smtClean="0"/>
              <a:t>mismo</a:t>
            </a:r>
            <a:r>
              <a:rPr lang="en-US" sz="2400" dirty="0" smtClean="0"/>
              <a:t> </a:t>
            </a:r>
            <a:r>
              <a:rPr lang="en-US" sz="2400" dirty="0" err="1" smtClean="0"/>
              <a:t>nombre</a:t>
            </a:r>
            <a:r>
              <a:rPr lang="en-US" sz="2400" dirty="0" smtClean="0"/>
              <a:t> de </a:t>
            </a:r>
            <a:r>
              <a:rPr lang="en-US" sz="2400" dirty="0" err="1" smtClean="0"/>
              <a:t>propiedad</a:t>
            </a:r>
            <a:r>
              <a:rPr lang="en-US" sz="2400" dirty="0" smtClean="0"/>
              <a:t> </a:t>
            </a:r>
            <a:r>
              <a:rPr lang="en-US" sz="2400" dirty="0" err="1" smtClean="0"/>
              <a:t>en</a:t>
            </a:r>
            <a:r>
              <a:rPr lang="en-US" sz="2400" dirty="0" smtClean="0"/>
              <a:t> </a:t>
            </a:r>
            <a:r>
              <a:rPr lang="en-US" sz="2400" dirty="0" err="1" smtClean="0"/>
              <a:t>diferentes</a:t>
            </a:r>
            <a:r>
              <a:rPr lang="en-US" sz="2400" dirty="0" smtClean="0"/>
              <a:t> </a:t>
            </a:r>
            <a:r>
              <a:rPr lang="en-US" sz="2400" dirty="0" err="1" smtClean="0"/>
              <a:t>objetos</a:t>
            </a:r>
            <a:endParaRPr lang="en-US" sz="2400" dirty="0"/>
          </a:p>
          <a:p>
            <a:pPr lvl="1"/>
            <a:r>
              <a:rPr lang="en-US" sz="1400" dirty="0"/>
              <a:t>Text=“{Binding Age}” </a:t>
            </a:r>
            <a:r>
              <a:rPr lang="en-US" sz="1400" dirty="0" err="1" smtClean="0"/>
              <a:t>funciona</a:t>
            </a:r>
            <a:r>
              <a:rPr lang="en-US" sz="1400" dirty="0" smtClean="0"/>
              <a:t> con </a:t>
            </a:r>
            <a:r>
              <a:rPr lang="en-US" sz="1400" dirty="0" err="1" smtClean="0"/>
              <a:t>objetos</a:t>
            </a:r>
            <a:r>
              <a:rPr lang="en-US" sz="1400" dirty="0" smtClean="0"/>
              <a:t> </a:t>
            </a:r>
            <a:r>
              <a:rPr lang="en-US" sz="1400" dirty="0" err="1" smtClean="0"/>
              <a:t>perro</a:t>
            </a:r>
            <a:r>
              <a:rPr lang="en-US" sz="1400" dirty="0" smtClean="0"/>
              <a:t> y persona </a:t>
            </a:r>
            <a:endParaRPr lang="en-US" sz="1400" dirty="0"/>
          </a:p>
          <a:p>
            <a:pPr lvl="1"/>
            <a:r>
              <a:rPr lang="en-US" sz="1400" dirty="0"/>
              <a:t>x:Bind Mitigation: </a:t>
            </a:r>
            <a:r>
              <a:rPr lang="en-US" sz="1400" dirty="0" err="1" smtClean="0"/>
              <a:t>Usa</a:t>
            </a:r>
            <a:r>
              <a:rPr lang="en-US" sz="1400" dirty="0" smtClean="0"/>
              <a:t> </a:t>
            </a:r>
            <a:r>
              <a:rPr lang="en-US" sz="1400" dirty="0" err="1" smtClean="0"/>
              <a:t>una</a:t>
            </a:r>
            <a:r>
              <a:rPr lang="en-US" sz="1400" dirty="0" smtClean="0"/>
              <a:t> </a:t>
            </a:r>
            <a:r>
              <a:rPr lang="en-US" sz="1400" dirty="0" err="1" smtClean="0"/>
              <a:t>clase</a:t>
            </a:r>
            <a:r>
              <a:rPr lang="en-US" sz="1400" dirty="0" smtClean="0"/>
              <a:t> base o </a:t>
            </a:r>
            <a:r>
              <a:rPr lang="en-US" sz="1400" dirty="0" err="1" smtClean="0"/>
              <a:t>interfaz</a:t>
            </a:r>
            <a:endParaRPr lang="en-US" sz="1400" dirty="0"/>
          </a:p>
          <a:p>
            <a:pPr lvl="1"/>
            <a:endParaRPr lang="en-US" sz="1400" dirty="0"/>
          </a:p>
          <a:p>
            <a:r>
              <a:rPr lang="en-US" sz="2400" dirty="0"/>
              <a:t>Dictionary graphs</a:t>
            </a:r>
          </a:p>
          <a:p>
            <a:pPr lvl="1"/>
            <a:r>
              <a:rPr lang="en-US" sz="1400" dirty="0"/>
              <a:t>{Binding} </a:t>
            </a:r>
            <a:r>
              <a:rPr lang="en-US" sz="1400" dirty="0" err="1" smtClean="0"/>
              <a:t>puede</a:t>
            </a:r>
            <a:r>
              <a:rPr lang="en-US" sz="1400" dirty="0" smtClean="0"/>
              <a:t> </a:t>
            </a:r>
            <a:r>
              <a:rPr lang="en-US" sz="1400" dirty="0" err="1" smtClean="0"/>
              <a:t>funcionar</a:t>
            </a:r>
            <a:r>
              <a:rPr lang="en-US" sz="1400" dirty="0" smtClean="0"/>
              <a:t> con JSON y </a:t>
            </a:r>
            <a:r>
              <a:rPr lang="en-US" sz="1400" dirty="0" err="1" smtClean="0"/>
              <a:t>otros</a:t>
            </a:r>
            <a:r>
              <a:rPr lang="en-US" sz="1400" dirty="0" smtClean="0"/>
              <a:t> </a:t>
            </a:r>
            <a:r>
              <a:rPr lang="en-US" sz="1400" dirty="0" err="1" smtClean="0"/>
              <a:t>diccionarios</a:t>
            </a:r>
            <a:r>
              <a:rPr lang="en-US" sz="1400" dirty="0" smtClean="0"/>
              <a:t> de </a:t>
            </a:r>
            <a:r>
              <a:rPr lang="en-US" sz="1400" dirty="0" err="1" smtClean="0"/>
              <a:t>objetos</a:t>
            </a:r>
            <a:r>
              <a:rPr lang="en-US" sz="1400" dirty="0" smtClean="0"/>
              <a:t> no </a:t>
            </a:r>
            <a:r>
              <a:rPr lang="en-US" sz="1400" dirty="0" err="1" smtClean="0"/>
              <a:t>tipados</a:t>
            </a:r>
            <a:endParaRPr lang="en-US" sz="1400" dirty="0"/>
          </a:p>
          <a:p>
            <a:pPr lvl="1"/>
            <a:r>
              <a:rPr lang="en-US" sz="1400" dirty="0"/>
              <a:t>{</a:t>
            </a:r>
            <a:r>
              <a:rPr lang="en-US" sz="1400" dirty="0" err="1"/>
              <a:t>x:Bind</a:t>
            </a:r>
            <a:r>
              <a:rPr lang="en-US" sz="1400" dirty="0"/>
              <a:t>} </a:t>
            </a:r>
            <a:r>
              <a:rPr lang="en-US" sz="1400" dirty="0" smtClean="0"/>
              <a:t>No </a:t>
            </a:r>
            <a:r>
              <a:rPr lang="en-US" sz="1400" dirty="0" err="1" smtClean="0"/>
              <a:t>funciona</a:t>
            </a:r>
            <a:r>
              <a:rPr lang="en-US" sz="1400" dirty="0" smtClean="0"/>
              <a:t> sin </a:t>
            </a:r>
            <a:r>
              <a:rPr lang="en-US" sz="1400" dirty="0" err="1" smtClean="0"/>
              <a:t>información</a:t>
            </a:r>
            <a:r>
              <a:rPr lang="en-US" sz="1400" dirty="0" smtClean="0"/>
              <a:t> de </a:t>
            </a:r>
            <a:r>
              <a:rPr lang="en-US" sz="1400" dirty="0" err="1" smtClean="0"/>
              <a:t>tipado</a:t>
            </a:r>
            <a:endParaRPr lang="en-US" sz="1400" dirty="0"/>
          </a:p>
          <a:p>
            <a:pPr lvl="1"/>
            <a:r>
              <a:rPr lang="es-ES" sz="1400" dirty="0"/>
              <a:t>Probablemente se </a:t>
            </a:r>
            <a:r>
              <a:rPr lang="es-ES" sz="1400" dirty="0" smtClean="0"/>
              <a:t>podrían hacer suficientes </a:t>
            </a:r>
            <a:r>
              <a:rPr lang="es-ES" sz="1400" dirty="0" err="1" smtClean="0"/>
              <a:t>Catings</a:t>
            </a:r>
            <a:r>
              <a:rPr lang="es-ES" sz="1400" dirty="0" smtClean="0"/>
              <a:t> para </a:t>
            </a:r>
            <a:r>
              <a:rPr lang="es-ES" sz="1400" dirty="0"/>
              <a:t>hacer que funcione, pero la experiencia sería pobre</a:t>
            </a:r>
            <a:endParaRPr lang="en-US" sz="1200" dirty="0"/>
          </a:p>
          <a:p>
            <a:r>
              <a:rPr lang="en-US" sz="2400" dirty="0" err="1" smtClean="0"/>
              <a:t>Creación</a:t>
            </a:r>
            <a:r>
              <a:rPr lang="en-US" sz="2400" dirty="0" smtClean="0"/>
              <a:t> de bindings </a:t>
            </a:r>
            <a:r>
              <a:rPr lang="en-US" sz="2400" dirty="0" err="1" smtClean="0"/>
              <a:t>programáticamente</a:t>
            </a:r>
            <a:endParaRPr lang="en-US" sz="2400" dirty="0"/>
          </a:p>
          <a:p>
            <a:pPr lvl="1"/>
            <a:r>
              <a:rPr lang="en-US" sz="1400" dirty="0"/>
              <a:t>{</a:t>
            </a:r>
            <a:r>
              <a:rPr lang="en-US" sz="1400" dirty="0" err="1"/>
              <a:t>x:Bind</a:t>
            </a:r>
            <a:r>
              <a:rPr lang="en-US" sz="1400" dirty="0"/>
              <a:t>} </a:t>
            </a:r>
            <a:r>
              <a:rPr lang="en-US" sz="1400" dirty="0" smtClean="0"/>
              <a:t>no </a:t>
            </a:r>
            <a:r>
              <a:rPr lang="en-US" sz="1400" dirty="0" err="1" smtClean="0"/>
              <a:t>tiene</a:t>
            </a:r>
            <a:r>
              <a:rPr lang="en-US" sz="1400" dirty="0" smtClean="0"/>
              <a:t> la </a:t>
            </a:r>
            <a:r>
              <a:rPr lang="en-US" sz="1400" dirty="0" err="1" smtClean="0"/>
              <a:t>capacidad</a:t>
            </a:r>
            <a:r>
              <a:rPr lang="en-US" sz="1400" dirty="0" smtClean="0"/>
              <a:t> de </a:t>
            </a:r>
            <a:r>
              <a:rPr lang="en-US" sz="1400" dirty="0" err="1" smtClean="0"/>
              <a:t>añadir</a:t>
            </a:r>
            <a:r>
              <a:rPr lang="en-US" sz="1400" dirty="0" smtClean="0"/>
              <a:t> / </a:t>
            </a:r>
            <a:r>
              <a:rPr lang="en-US" sz="1400" dirty="0" err="1" smtClean="0"/>
              <a:t>quitar</a:t>
            </a:r>
            <a:r>
              <a:rPr lang="en-US" sz="1400" dirty="0" smtClean="0"/>
              <a:t> bindings </a:t>
            </a:r>
            <a:r>
              <a:rPr lang="en-US" sz="1400" dirty="0" err="1" smtClean="0"/>
              <a:t>en</a:t>
            </a:r>
            <a:r>
              <a:rPr lang="en-US" sz="1400" dirty="0" smtClean="0"/>
              <a:t> runtime</a:t>
            </a:r>
            <a:endParaRPr lang="en-US" sz="1400" dirty="0"/>
          </a:p>
          <a:p>
            <a:pPr lvl="1"/>
            <a:endParaRPr lang="en-US" sz="1400" dirty="0"/>
          </a:p>
          <a:p>
            <a:r>
              <a:rPr lang="en-US" sz="2400" dirty="0"/>
              <a:t>Use in a style</a:t>
            </a:r>
          </a:p>
          <a:p>
            <a:pPr lvl="1"/>
            <a:r>
              <a:rPr lang="en-US" sz="1400" dirty="0"/>
              <a:t>{</a:t>
            </a:r>
            <a:r>
              <a:rPr lang="en-US" sz="1400" dirty="0" err="1"/>
              <a:t>x:Bind</a:t>
            </a:r>
            <a:r>
              <a:rPr lang="en-US" sz="1400" dirty="0"/>
              <a:t>} </a:t>
            </a:r>
            <a:r>
              <a:rPr lang="en-US" sz="1400" dirty="0" smtClean="0"/>
              <a:t>no se </a:t>
            </a:r>
            <a:r>
              <a:rPr lang="en-US" sz="1400" dirty="0" err="1" smtClean="0"/>
              <a:t>puede</a:t>
            </a:r>
            <a:r>
              <a:rPr lang="en-US" sz="1400" dirty="0" smtClean="0"/>
              <a:t> </a:t>
            </a:r>
            <a:r>
              <a:rPr lang="en-US" sz="1400" dirty="0" err="1" smtClean="0"/>
              <a:t>usar</a:t>
            </a:r>
            <a:r>
              <a:rPr lang="en-US" sz="1400" dirty="0" smtClean="0"/>
              <a:t> </a:t>
            </a:r>
            <a:r>
              <a:rPr lang="en-US" sz="1400" dirty="0" err="1" smtClean="0"/>
              <a:t>en</a:t>
            </a:r>
            <a:r>
              <a:rPr lang="en-US" sz="1400" dirty="0" smtClean="0"/>
              <a:t> un </a:t>
            </a:r>
            <a:r>
              <a:rPr lang="en-US" sz="1400" dirty="0" err="1" smtClean="0"/>
              <a:t>estilo</a:t>
            </a:r>
            <a:r>
              <a:rPr lang="en-US" sz="1400" dirty="0" smtClean="0"/>
              <a:t> para setters </a:t>
            </a:r>
            <a:r>
              <a:rPr lang="en-US" sz="1400" dirty="0" err="1"/>
              <a:t>etc</a:t>
            </a:r>
            <a:endParaRPr lang="en-US" sz="1400" dirty="0"/>
          </a:p>
          <a:p>
            <a:pPr lvl="1"/>
            <a:r>
              <a:rPr lang="en-US" sz="1400" dirty="0" smtClean="0"/>
              <a:t>Si </a:t>
            </a:r>
            <a:r>
              <a:rPr lang="en-US" sz="1400" dirty="0" err="1" smtClean="0"/>
              <a:t>podemos</a:t>
            </a:r>
            <a:r>
              <a:rPr lang="en-US" sz="1400" dirty="0" smtClean="0"/>
              <a:t> </a:t>
            </a:r>
            <a:r>
              <a:rPr lang="en-US" sz="1400" dirty="0" err="1" smtClean="0"/>
              <a:t>usarlo</a:t>
            </a:r>
            <a:r>
              <a:rPr lang="en-US" sz="1400" dirty="0" smtClean="0"/>
              <a:t> </a:t>
            </a:r>
            <a:r>
              <a:rPr lang="en-US" sz="1400" dirty="0" err="1" smtClean="0"/>
              <a:t>en</a:t>
            </a:r>
            <a:r>
              <a:rPr lang="en-US" sz="1400" dirty="0" smtClean="0"/>
              <a:t> un </a:t>
            </a:r>
            <a:r>
              <a:rPr lang="en-US" sz="1400" dirty="0" err="1" smtClean="0"/>
              <a:t>DataTemplate</a:t>
            </a:r>
            <a:r>
              <a:rPr lang="en-US" sz="1400" dirty="0" smtClean="0"/>
              <a:t> </a:t>
            </a:r>
            <a:r>
              <a:rPr lang="en-US" sz="1400" dirty="0" err="1" smtClean="0"/>
              <a:t>definido</a:t>
            </a:r>
            <a:r>
              <a:rPr lang="en-US" sz="1400" dirty="0" smtClean="0"/>
              <a:t> </a:t>
            </a:r>
            <a:r>
              <a:rPr lang="en-US" sz="1400" dirty="0" err="1" smtClean="0"/>
              <a:t>en</a:t>
            </a:r>
            <a:r>
              <a:rPr lang="en-US" sz="1400" dirty="0" smtClean="0"/>
              <a:t> el style</a:t>
            </a:r>
            <a:endParaRPr lang="en-US" sz="1800" dirty="0" smtClean="0"/>
          </a:p>
        </p:txBody>
      </p:sp>
      <p:sp>
        <p:nvSpPr>
          <p:cNvPr id="2" name="Title 1"/>
          <p:cNvSpPr>
            <a:spLocks noGrp="1"/>
          </p:cNvSpPr>
          <p:nvPr>
            <p:ph type="title"/>
          </p:nvPr>
        </p:nvSpPr>
        <p:spPr/>
        <p:txBody>
          <a:bodyPr/>
          <a:lstStyle/>
          <a:p>
            <a:r>
              <a:rPr lang="en-US" dirty="0" smtClean="0"/>
              <a:t>¿</a:t>
            </a:r>
            <a:r>
              <a:rPr lang="en-US" dirty="0" err="1" smtClean="0"/>
              <a:t>Cuándo</a:t>
            </a:r>
            <a:r>
              <a:rPr lang="en-US" dirty="0" smtClean="0"/>
              <a:t> </a:t>
            </a:r>
            <a:r>
              <a:rPr lang="en-US" dirty="0" err="1" smtClean="0"/>
              <a:t>usamos</a:t>
            </a:r>
            <a:r>
              <a:rPr lang="en-US" dirty="0" smtClean="0"/>
              <a:t> bindings “</a:t>
            </a:r>
            <a:r>
              <a:rPr lang="en-US" dirty="0" err="1" smtClean="0"/>
              <a:t>clásicos</a:t>
            </a:r>
            <a:r>
              <a:rPr lang="en-US" dirty="0" smtClean="0"/>
              <a:t>”?</a:t>
            </a:r>
            <a:endParaRPr lang="en-US" dirty="0"/>
          </a:p>
        </p:txBody>
      </p:sp>
    </p:spTree>
    <p:extLst>
      <p:ext uri="{BB962C8B-B14F-4D97-AF65-F5344CB8AC3E}">
        <p14:creationId xmlns:p14="http://schemas.microsoft.com/office/powerpoint/2010/main" val="28979314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fade">
                                      <p:cBhvr>
                                        <p:cTn id="18" dur="500"/>
                                        <p:tgtEl>
                                          <p:spTgt spid="3">
                                            <p:txEl>
                                              <p:pRg st="8" end="8"/>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fade">
                                      <p:cBhvr>
                                        <p:cTn id="21" dur="500"/>
                                        <p:tgtEl>
                                          <p:spTgt spid="3">
                                            <p:txEl>
                                              <p:pRg st="9" end="9"/>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11" end="11"/>
                                            </p:txEl>
                                          </p:spTgt>
                                        </p:tgtEl>
                                        <p:attrNameLst>
                                          <p:attrName>style.visibility</p:attrName>
                                        </p:attrNameLst>
                                      </p:cBhvr>
                                      <p:to>
                                        <p:strVal val="visible"/>
                                      </p:to>
                                    </p:set>
                                    <p:animEffect transition="in" filter="fade">
                                      <p:cBhvr>
                                        <p:cTn id="26" dur="500"/>
                                        <p:tgtEl>
                                          <p:spTgt spid="3">
                                            <p:txEl>
                                              <p:pRg st="11" end="11"/>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animEffect transition="in" filter="fade">
                                      <p:cBhvr>
                                        <p:cTn id="29" dur="500"/>
                                        <p:tgtEl>
                                          <p:spTgt spid="3">
                                            <p:txEl>
                                              <p:pRg st="12" end="12"/>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13" end="13"/>
                                            </p:txEl>
                                          </p:spTgt>
                                        </p:tgtEl>
                                        <p:attrNameLst>
                                          <p:attrName>style.visibility</p:attrName>
                                        </p:attrNameLst>
                                      </p:cBhvr>
                                      <p:to>
                                        <p:strVal val="visible"/>
                                      </p:to>
                                    </p:set>
                                    <p:animEffect transition="in" filter="fade">
                                      <p:cBhvr>
                                        <p:cTn id="3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X:Phase</a:t>
            </a:r>
            <a:endParaRPr lang="en-US" dirty="0"/>
          </a:p>
        </p:txBody>
      </p:sp>
    </p:spTree>
    <p:extLst>
      <p:ext uri="{BB962C8B-B14F-4D97-AF65-F5344CB8AC3E}">
        <p14:creationId xmlns:p14="http://schemas.microsoft.com/office/powerpoint/2010/main" val="1790545847"/>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6368233" y="4930483"/>
            <a:ext cx="1568743" cy="298808"/>
          </a:xfrm>
          <a:prstGeom prst="rect">
            <a:avLst/>
          </a:prstGeom>
          <a:solidFill>
            <a:srgbClr val="FFF10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 name="Content Placeholder 2"/>
          <p:cNvSpPr>
            <a:spLocks noGrp="1"/>
          </p:cNvSpPr>
          <p:nvPr>
            <p:ph type="body" sz="quarter" idx="10"/>
          </p:nvPr>
        </p:nvSpPr>
        <p:spPr>
          <a:xfrm>
            <a:off x="269239" y="1503013"/>
            <a:ext cx="11653523" cy="4674806"/>
          </a:xfrm>
        </p:spPr>
        <p:txBody>
          <a:bodyPr/>
          <a:lstStyle/>
          <a:p>
            <a:r>
              <a:rPr lang="en-US" sz="2353" dirty="0">
                <a:latin typeface="+mn-lt"/>
              </a:rPr>
              <a:t>Windows 8.1 </a:t>
            </a:r>
            <a:r>
              <a:rPr lang="en-US" sz="2353" dirty="0" err="1" smtClean="0">
                <a:latin typeface="+mn-lt"/>
              </a:rPr>
              <a:t>introdujo</a:t>
            </a:r>
            <a:r>
              <a:rPr lang="en-US" sz="2353" dirty="0" smtClean="0">
                <a:latin typeface="+mn-lt"/>
              </a:rPr>
              <a:t> el </a:t>
            </a:r>
            <a:r>
              <a:rPr lang="en-US" sz="2353" dirty="0" err="1" smtClean="0">
                <a:latin typeface="+mn-lt"/>
              </a:rPr>
              <a:t>evento</a:t>
            </a:r>
            <a:r>
              <a:rPr lang="en-US" sz="2353" dirty="0" smtClean="0">
                <a:latin typeface="+mn-lt"/>
              </a:rPr>
              <a:t> </a:t>
            </a:r>
            <a:r>
              <a:rPr lang="en-US" sz="2353" dirty="0" err="1" smtClean="0">
                <a:latin typeface="+mn-lt"/>
              </a:rPr>
              <a:t>ContainerContentChanging</a:t>
            </a:r>
            <a:endParaRPr lang="en-US" sz="2353" dirty="0">
              <a:latin typeface="+mn-lt"/>
            </a:endParaRPr>
          </a:p>
          <a:p>
            <a:pPr lvl="1"/>
            <a:r>
              <a:rPr lang="en-US" sz="1765" dirty="0" err="1" smtClean="0"/>
              <a:t>Permitía</a:t>
            </a:r>
            <a:r>
              <a:rPr lang="en-US" sz="1765" dirty="0" smtClean="0"/>
              <a:t> el </a:t>
            </a:r>
            <a:r>
              <a:rPr lang="en-US" sz="1765" dirty="0" err="1" smtClean="0"/>
              <a:t>renderizado</a:t>
            </a:r>
            <a:r>
              <a:rPr lang="en-US" sz="1765" dirty="0" smtClean="0"/>
              <a:t> </a:t>
            </a:r>
            <a:r>
              <a:rPr lang="en-US" sz="1765" dirty="0" err="1" smtClean="0"/>
              <a:t>progresivo</a:t>
            </a:r>
            <a:r>
              <a:rPr lang="en-US" sz="1765" dirty="0" smtClean="0"/>
              <a:t> de </a:t>
            </a:r>
            <a:r>
              <a:rPr lang="en-US" sz="1765" dirty="0" err="1" smtClean="0"/>
              <a:t>elementos</a:t>
            </a:r>
            <a:r>
              <a:rPr lang="en-US" sz="1765" dirty="0" smtClean="0"/>
              <a:t> de </a:t>
            </a:r>
            <a:r>
              <a:rPr lang="en-US" sz="1765" dirty="0" err="1" smtClean="0"/>
              <a:t>listado</a:t>
            </a:r>
            <a:endParaRPr lang="en-US" sz="1765" dirty="0"/>
          </a:p>
          <a:p>
            <a:pPr lvl="1"/>
            <a:r>
              <a:rPr lang="en-US" sz="1765" dirty="0" err="1" smtClean="0"/>
              <a:t>Requería</a:t>
            </a:r>
            <a:r>
              <a:rPr lang="en-US" sz="1765" dirty="0" smtClean="0"/>
              <a:t> </a:t>
            </a:r>
            <a:r>
              <a:rPr lang="en-US" sz="1765" dirty="0" err="1" smtClean="0"/>
              <a:t>código</a:t>
            </a:r>
            <a:r>
              <a:rPr lang="en-US" sz="1765" dirty="0" smtClean="0"/>
              <a:t> para </a:t>
            </a:r>
            <a:r>
              <a:rPr lang="en-US" sz="1765" dirty="0" err="1" smtClean="0"/>
              <a:t>actualizar</a:t>
            </a:r>
            <a:r>
              <a:rPr lang="en-US" sz="1765" dirty="0" smtClean="0"/>
              <a:t> la </a:t>
            </a:r>
            <a:r>
              <a:rPr lang="en-US" sz="1765" dirty="0" err="1" smtClean="0"/>
              <a:t>plantilla</a:t>
            </a:r>
            <a:r>
              <a:rPr lang="en-US" sz="1765" dirty="0" smtClean="0"/>
              <a:t> </a:t>
            </a:r>
            <a:r>
              <a:rPr lang="en-US" sz="1765" dirty="0" err="1" smtClean="0"/>
              <a:t>que</a:t>
            </a:r>
            <a:r>
              <a:rPr lang="en-US" sz="1765" dirty="0" smtClean="0"/>
              <a:t> </a:t>
            </a:r>
            <a:r>
              <a:rPr lang="en-US" sz="1765" dirty="0" err="1" smtClean="0"/>
              <a:t>evitaba</a:t>
            </a:r>
            <a:r>
              <a:rPr lang="en-US" sz="1765" dirty="0" smtClean="0"/>
              <a:t> el </a:t>
            </a:r>
            <a:r>
              <a:rPr lang="en-US" sz="1765" dirty="0" err="1" smtClean="0"/>
              <a:t>uso</a:t>
            </a:r>
            <a:r>
              <a:rPr lang="en-US" sz="1765" dirty="0" smtClean="0"/>
              <a:t> de binding</a:t>
            </a:r>
            <a:endParaRPr lang="en-US" sz="1765" dirty="0"/>
          </a:p>
          <a:p>
            <a:pPr lvl="1"/>
            <a:endParaRPr lang="en-US" sz="1029" dirty="0"/>
          </a:p>
          <a:p>
            <a:r>
              <a:rPr lang="en-US" sz="2353" dirty="0">
                <a:latin typeface="+mn-lt"/>
              </a:rPr>
              <a:t>x:Phase </a:t>
            </a:r>
            <a:r>
              <a:rPr lang="en-US" sz="2353" dirty="0" err="1" smtClean="0">
                <a:latin typeface="+mn-lt"/>
              </a:rPr>
              <a:t>permite</a:t>
            </a:r>
            <a:r>
              <a:rPr lang="en-US" sz="2353" dirty="0" smtClean="0">
                <a:latin typeface="+mn-lt"/>
              </a:rPr>
              <a:t> </a:t>
            </a:r>
            <a:r>
              <a:rPr lang="en-US" sz="2353" dirty="0" err="1" smtClean="0">
                <a:latin typeface="+mn-lt"/>
              </a:rPr>
              <a:t>declarar</a:t>
            </a:r>
            <a:r>
              <a:rPr lang="en-US" sz="2353" dirty="0" smtClean="0">
                <a:latin typeface="+mn-lt"/>
              </a:rPr>
              <a:t> rendering </a:t>
            </a:r>
            <a:r>
              <a:rPr lang="en-US" sz="2353" dirty="0" err="1" smtClean="0">
                <a:latin typeface="+mn-lt"/>
              </a:rPr>
              <a:t>por</a:t>
            </a:r>
            <a:r>
              <a:rPr lang="en-US" sz="2353" dirty="0" smtClean="0">
                <a:latin typeface="+mn-lt"/>
              </a:rPr>
              <a:t> </a:t>
            </a:r>
            <a:r>
              <a:rPr lang="en-US" sz="2353" dirty="0" err="1" smtClean="0">
                <a:latin typeface="+mn-lt"/>
              </a:rPr>
              <a:t>fases</a:t>
            </a:r>
            <a:endParaRPr lang="en-US" sz="2353" dirty="0">
              <a:latin typeface="+mn-lt"/>
            </a:endParaRPr>
          </a:p>
          <a:p>
            <a:endParaRPr lang="en-US" sz="1568" dirty="0">
              <a:latin typeface="+mn-lt"/>
            </a:endParaRPr>
          </a:p>
          <a:p>
            <a:pPr marL="236546" lvl="1">
              <a:lnSpc>
                <a:spcPct val="107000"/>
              </a:lnSpc>
              <a:spcBef>
                <a:spcPts val="0"/>
              </a:spcBef>
            </a:pP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&lt;</a:t>
            </a:r>
            <a:r>
              <a:rPr lang="en-US" sz="1961" dirty="0" err="1">
                <a:solidFill>
                  <a:srgbClr val="A31515"/>
                </a:solidFill>
                <a:latin typeface="Consolas" panose="020B0609020204030204" pitchFamily="49" charset="0"/>
                <a:ea typeface="Calibri" panose="020F0502020204030204" pitchFamily="34" charset="0"/>
                <a:cs typeface="Times New Roman" panose="02020603050405020304" pitchFamily="18" charset="0"/>
              </a:rPr>
              <a:t>DataTemplate</a:t>
            </a:r>
            <a:r>
              <a:rPr lang="en-US" sz="1961" dirty="0">
                <a:solidFill>
                  <a:srgbClr val="FF0000"/>
                </a:solidFill>
                <a:latin typeface="Consolas" panose="020B0609020204030204" pitchFamily="49" charset="0"/>
                <a:ea typeface="Calibri" panose="020F0502020204030204" pitchFamily="34" charset="0"/>
                <a:cs typeface="Times New Roman" panose="02020603050405020304" pitchFamily="18" charset="0"/>
              </a:rPr>
              <a:t> x</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a:t>
            </a:r>
            <a:r>
              <a:rPr lang="en-US" sz="1961" dirty="0">
                <a:solidFill>
                  <a:srgbClr val="FF0000"/>
                </a:solidFill>
                <a:latin typeface="Consolas" panose="020B0609020204030204" pitchFamily="49" charset="0"/>
                <a:ea typeface="Calibri" panose="020F0502020204030204" pitchFamily="34" charset="0"/>
                <a:cs typeface="Times New Roman" panose="02020603050405020304" pitchFamily="18" charset="0"/>
              </a:rPr>
              <a:t>DataType</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="model:FileItem"&gt;</a:t>
            </a:r>
            <a:endParaRPr lang="en-US" sz="1961" dirty="0">
              <a:latin typeface="Calibri" panose="020F0502020204030204" pitchFamily="34" charset="0"/>
              <a:ea typeface="Calibri" panose="020F0502020204030204" pitchFamily="34" charset="0"/>
              <a:cs typeface="Times New Roman" panose="02020603050405020304" pitchFamily="18" charset="0"/>
            </a:endParaRPr>
          </a:p>
          <a:p>
            <a:pPr marL="236546" lvl="1">
              <a:lnSpc>
                <a:spcPct val="107000"/>
              </a:lnSpc>
              <a:spcBef>
                <a:spcPts val="0"/>
              </a:spcBef>
            </a:pPr>
            <a:r>
              <a:rPr lang="en-US" sz="1961"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&lt;</a:t>
            </a:r>
            <a:r>
              <a:rPr lang="en-US" sz="1961" dirty="0">
                <a:solidFill>
                  <a:srgbClr val="A31515"/>
                </a:solidFill>
                <a:latin typeface="Consolas" panose="020B0609020204030204" pitchFamily="49" charset="0"/>
                <a:ea typeface="Calibri" panose="020F0502020204030204" pitchFamily="34" charset="0"/>
                <a:cs typeface="Times New Roman" panose="02020603050405020304" pitchFamily="18" charset="0"/>
              </a:rPr>
              <a:t>Grid</a:t>
            </a:r>
            <a:r>
              <a:rPr lang="en-US" sz="1961" dirty="0">
                <a:solidFill>
                  <a:srgbClr val="FF0000"/>
                </a:solidFill>
                <a:latin typeface="Consolas" panose="020B0609020204030204" pitchFamily="49" charset="0"/>
                <a:ea typeface="Calibri" panose="020F0502020204030204" pitchFamily="34" charset="0"/>
                <a:cs typeface="Times New Roman" panose="02020603050405020304" pitchFamily="18" charset="0"/>
              </a:rPr>
              <a:t> Width</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="200"</a:t>
            </a:r>
            <a:r>
              <a:rPr lang="en-US" sz="1961" dirty="0">
                <a:solidFill>
                  <a:srgbClr val="FF0000"/>
                </a:solidFill>
                <a:latin typeface="Consolas" panose="020B0609020204030204" pitchFamily="49" charset="0"/>
                <a:ea typeface="Calibri" panose="020F0502020204030204" pitchFamily="34" charset="0"/>
                <a:cs typeface="Times New Roman" panose="02020603050405020304" pitchFamily="18" charset="0"/>
              </a:rPr>
              <a:t> Height</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="80"&gt;</a:t>
            </a:r>
            <a:endParaRPr lang="en-US" sz="1961" dirty="0">
              <a:latin typeface="Calibri" panose="020F0502020204030204" pitchFamily="34" charset="0"/>
              <a:ea typeface="Calibri" panose="020F0502020204030204" pitchFamily="34" charset="0"/>
              <a:cs typeface="Times New Roman" panose="02020603050405020304" pitchFamily="18" charset="0"/>
            </a:endParaRPr>
          </a:p>
          <a:p>
            <a:pPr marL="236546" lvl="1">
              <a:lnSpc>
                <a:spcPct val="107000"/>
              </a:lnSpc>
              <a:spcBef>
                <a:spcPts val="0"/>
              </a:spcBef>
            </a:pP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    &lt;</a:t>
            </a:r>
            <a:r>
              <a:rPr lang="en-US" sz="1961" dirty="0" err="1">
                <a:solidFill>
                  <a:srgbClr val="A31515"/>
                </a:solidFill>
                <a:latin typeface="Consolas" panose="020B0609020204030204" pitchFamily="49" charset="0"/>
                <a:ea typeface="Calibri" panose="020F0502020204030204" pitchFamily="34" charset="0"/>
                <a:cs typeface="Times New Roman" panose="02020603050405020304" pitchFamily="18" charset="0"/>
              </a:rPr>
              <a:t>TextBlock</a:t>
            </a:r>
            <a:r>
              <a:rPr lang="en-US" sz="1961" dirty="0">
                <a:solidFill>
                  <a:srgbClr val="FF0000"/>
                </a:solidFill>
                <a:latin typeface="Consolas" panose="020B0609020204030204" pitchFamily="49" charset="0"/>
                <a:ea typeface="Calibri" panose="020F0502020204030204" pitchFamily="34" charset="0"/>
                <a:cs typeface="Times New Roman" panose="02020603050405020304" pitchFamily="18" charset="0"/>
              </a:rPr>
              <a:t> Text</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a:t>
            </a:r>
            <a:r>
              <a:rPr lang="en-US" sz="1961" dirty="0" err="1">
                <a:solidFill>
                  <a:srgbClr val="A31515"/>
                </a:solidFill>
                <a:latin typeface="Consolas" panose="020B0609020204030204" pitchFamily="49" charset="0"/>
                <a:ea typeface="Calibri" panose="020F0502020204030204" pitchFamily="34" charset="0"/>
                <a:cs typeface="Times New Roman" panose="02020603050405020304" pitchFamily="18" charset="0"/>
              </a:rPr>
              <a:t>x</a:t>
            </a:r>
            <a:r>
              <a:rPr lang="en-US" sz="1961"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a:t>
            </a:r>
            <a:r>
              <a:rPr lang="en-US" sz="1961" dirty="0" err="1">
                <a:solidFill>
                  <a:srgbClr val="A31515"/>
                </a:solidFill>
                <a:latin typeface="Consolas" panose="020B0609020204030204" pitchFamily="49" charset="0"/>
                <a:ea typeface="Calibri" panose="020F0502020204030204" pitchFamily="34" charset="0"/>
                <a:cs typeface="Times New Roman" panose="02020603050405020304" pitchFamily="18" charset="0"/>
              </a:rPr>
              <a:t>Bind</a:t>
            </a:r>
            <a:r>
              <a:rPr lang="en-US" sz="1961" dirty="0">
                <a:solidFill>
                  <a:srgbClr val="FF0000"/>
                </a:solidFill>
                <a:latin typeface="Consolas" panose="020B0609020204030204" pitchFamily="49" charset="0"/>
                <a:ea typeface="Calibri" panose="020F0502020204030204" pitchFamily="34" charset="0"/>
                <a:cs typeface="Times New Roman" panose="02020603050405020304" pitchFamily="18" charset="0"/>
              </a:rPr>
              <a:t> </a:t>
            </a:r>
            <a:r>
              <a:rPr lang="en-US" sz="1961" dirty="0" err="1">
                <a:solidFill>
                  <a:srgbClr val="FF0000"/>
                </a:solidFill>
                <a:latin typeface="Consolas" panose="020B0609020204030204" pitchFamily="49" charset="0"/>
                <a:ea typeface="Calibri" panose="020F0502020204030204" pitchFamily="34" charset="0"/>
                <a:cs typeface="Times New Roman" panose="02020603050405020304" pitchFamily="18" charset="0"/>
              </a:rPr>
              <a:t>DisplayName</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a:t>
            </a:r>
            <a:r>
              <a:rPr lang="en-US" sz="1961" dirty="0">
                <a:solidFill>
                  <a:srgbClr val="FF0000"/>
                </a:solidFill>
                <a:latin typeface="Consolas" panose="020B0609020204030204" pitchFamily="49" charset="0"/>
                <a:ea typeface="Calibri" panose="020F0502020204030204" pitchFamily="34" charset="0"/>
                <a:cs typeface="Times New Roman" panose="02020603050405020304" pitchFamily="18" charset="0"/>
              </a:rPr>
              <a:t> </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/&gt;</a:t>
            </a:r>
            <a:endParaRPr lang="en-US" sz="1961" dirty="0">
              <a:latin typeface="Calibri" panose="020F0502020204030204" pitchFamily="34" charset="0"/>
              <a:ea typeface="Calibri" panose="020F0502020204030204" pitchFamily="34" charset="0"/>
              <a:cs typeface="Times New Roman" panose="02020603050405020304" pitchFamily="18" charset="0"/>
            </a:endParaRPr>
          </a:p>
          <a:p>
            <a:pPr marL="236546" lvl="1">
              <a:lnSpc>
                <a:spcPct val="107000"/>
              </a:lnSpc>
              <a:spcBef>
                <a:spcPts val="0"/>
              </a:spcBef>
            </a:pP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    &lt;</a:t>
            </a:r>
            <a:r>
              <a:rPr lang="en-US" sz="1961" dirty="0" err="1">
                <a:solidFill>
                  <a:srgbClr val="A31515"/>
                </a:solidFill>
                <a:latin typeface="Consolas" panose="020B0609020204030204" pitchFamily="49" charset="0"/>
                <a:ea typeface="Calibri" panose="020F0502020204030204" pitchFamily="34" charset="0"/>
                <a:cs typeface="Times New Roman" panose="02020603050405020304" pitchFamily="18" charset="0"/>
              </a:rPr>
              <a:t>TextBlock</a:t>
            </a:r>
            <a:r>
              <a:rPr lang="en-US" sz="1961" dirty="0">
                <a:solidFill>
                  <a:srgbClr val="FF0000"/>
                </a:solidFill>
                <a:latin typeface="Consolas" panose="020B0609020204030204" pitchFamily="49" charset="0"/>
                <a:ea typeface="Calibri" panose="020F0502020204030204" pitchFamily="34" charset="0"/>
                <a:cs typeface="Times New Roman" panose="02020603050405020304" pitchFamily="18" charset="0"/>
              </a:rPr>
              <a:t> Text</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a:t>
            </a:r>
            <a:r>
              <a:rPr lang="en-US" sz="1961" dirty="0" err="1">
                <a:solidFill>
                  <a:srgbClr val="A31515"/>
                </a:solidFill>
                <a:latin typeface="Consolas" panose="020B0609020204030204" pitchFamily="49" charset="0"/>
                <a:ea typeface="Calibri" panose="020F0502020204030204" pitchFamily="34" charset="0"/>
                <a:cs typeface="Times New Roman" panose="02020603050405020304" pitchFamily="18" charset="0"/>
              </a:rPr>
              <a:t>x</a:t>
            </a:r>
            <a:r>
              <a:rPr lang="en-US" sz="1961"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a:t>
            </a:r>
            <a:r>
              <a:rPr lang="en-US" sz="1961" dirty="0" err="1">
                <a:solidFill>
                  <a:srgbClr val="A31515"/>
                </a:solidFill>
                <a:latin typeface="Consolas" panose="020B0609020204030204" pitchFamily="49" charset="0"/>
                <a:ea typeface="Calibri" panose="020F0502020204030204" pitchFamily="34" charset="0"/>
                <a:cs typeface="Times New Roman" panose="02020603050405020304" pitchFamily="18" charset="0"/>
              </a:rPr>
              <a:t>Bind</a:t>
            </a:r>
            <a:r>
              <a:rPr lang="en-US" sz="1961" dirty="0">
                <a:solidFill>
                  <a:srgbClr val="FF0000"/>
                </a:solidFill>
                <a:latin typeface="Consolas" panose="020B0609020204030204" pitchFamily="49" charset="0"/>
                <a:ea typeface="Calibri" panose="020F0502020204030204" pitchFamily="34" charset="0"/>
                <a:cs typeface="Times New Roman" panose="02020603050405020304" pitchFamily="18" charset="0"/>
              </a:rPr>
              <a:t> </a:t>
            </a:r>
            <a:r>
              <a:rPr lang="en-US" sz="1961" dirty="0" err="1">
                <a:solidFill>
                  <a:srgbClr val="FF0000"/>
                </a:solidFill>
                <a:latin typeface="Consolas" panose="020B0609020204030204" pitchFamily="49" charset="0"/>
                <a:ea typeface="Calibri" panose="020F0502020204030204" pitchFamily="34" charset="0"/>
                <a:cs typeface="Times New Roman" panose="02020603050405020304" pitchFamily="18" charset="0"/>
              </a:rPr>
              <a:t>prettyDate</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a:t>
            </a:r>
            <a:r>
              <a:rPr lang="en-US" sz="1961"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961" dirty="0">
                <a:solidFill>
                  <a:srgbClr val="FF0000"/>
                </a:solidFill>
                <a:latin typeface="Consolas" panose="020B0609020204030204" pitchFamily="49" charset="0"/>
                <a:ea typeface="Calibri" panose="020F0502020204030204" pitchFamily="34" charset="0"/>
                <a:cs typeface="Times New Roman" panose="02020603050405020304" pitchFamily="18" charset="0"/>
              </a:rPr>
              <a:t>x</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a:t>
            </a:r>
            <a:r>
              <a:rPr lang="en-US" sz="1961" dirty="0">
                <a:solidFill>
                  <a:srgbClr val="FF0000"/>
                </a:solidFill>
                <a:latin typeface="Consolas" panose="020B0609020204030204" pitchFamily="49" charset="0"/>
                <a:ea typeface="Calibri" panose="020F0502020204030204" pitchFamily="34" charset="0"/>
                <a:cs typeface="Times New Roman" panose="02020603050405020304" pitchFamily="18" charset="0"/>
              </a:rPr>
              <a:t>Phase</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="1"/&gt;</a:t>
            </a:r>
            <a:endParaRPr lang="en-US" sz="1961" dirty="0">
              <a:latin typeface="Calibri" panose="020F0502020204030204" pitchFamily="34" charset="0"/>
              <a:ea typeface="Calibri" panose="020F0502020204030204" pitchFamily="34" charset="0"/>
              <a:cs typeface="Times New Roman" panose="02020603050405020304" pitchFamily="18" charset="0"/>
            </a:endParaRPr>
          </a:p>
          <a:p>
            <a:pPr marL="236546" lvl="1">
              <a:lnSpc>
                <a:spcPct val="107000"/>
              </a:lnSpc>
              <a:spcBef>
                <a:spcPts val="0"/>
              </a:spcBef>
            </a:pP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  &lt;/</a:t>
            </a:r>
            <a:r>
              <a:rPr lang="en-US" sz="1961" dirty="0">
                <a:solidFill>
                  <a:srgbClr val="A31515"/>
                </a:solidFill>
                <a:latin typeface="Consolas" panose="020B0609020204030204" pitchFamily="49" charset="0"/>
                <a:ea typeface="Calibri" panose="020F0502020204030204" pitchFamily="34" charset="0"/>
                <a:cs typeface="Times New Roman" panose="02020603050405020304" pitchFamily="18" charset="0"/>
              </a:rPr>
              <a:t>Grid</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&gt;</a:t>
            </a:r>
            <a:endParaRPr lang="en-US" sz="1961" dirty="0">
              <a:latin typeface="Calibri" panose="020F0502020204030204" pitchFamily="34" charset="0"/>
              <a:ea typeface="Calibri" panose="020F0502020204030204" pitchFamily="34" charset="0"/>
              <a:cs typeface="Times New Roman" panose="02020603050405020304" pitchFamily="18" charset="0"/>
            </a:endParaRPr>
          </a:p>
          <a:p>
            <a:pPr marL="236546" lvl="1">
              <a:lnSpc>
                <a:spcPct val="107000"/>
              </a:lnSpc>
              <a:spcBef>
                <a:spcPts val="0"/>
              </a:spcBef>
            </a:pP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&lt;/</a:t>
            </a:r>
            <a:r>
              <a:rPr lang="en-US" sz="1961" dirty="0" err="1">
                <a:solidFill>
                  <a:srgbClr val="A31515"/>
                </a:solidFill>
                <a:latin typeface="Consolas" panose="020B0609020204030204" pitchFamily="49" charset="0"/>
                <a:ea typeface="Calibri" panose="020F0502020204030204" pitchFamily="34" charset="0"/>
                <a:cs typeface="Times New Roman" panose="02020603050405020304" pitchFamily="18" charset="0"/>
              </a:rPr>
              <a:t>DataTemplate</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&gt;</a:t>
            </a:r>
          </a:p>
          <a:p>
            <a:pPr marL="236546" lvl="1">
              <a:lnSpc>
                <a:spcPct val="107000"/>
              </a:lnSpc>
              <a:spcBef>
                <a:spcPts val="0"/>
              </a:spcBef>
            </a:pPr>
            <a:endParaRPr lang="en-US" sz="1029" dirty="0"/>
          </a:p>
        </p:txBody>
      </p:sp>
      <p:sp>
        <p:nvSpPr>
          <p:cNvPr id="2" name="Title 1"/>
          <p:cNvSpPr>
            <a:spLocks noGrp="1"/>
          </p:cNvSpPr>
          <p:nvPr>
            <p:ph type="title"/>
          </p:nvPr>
        </p:nvSpPr>
        <p:spPr/>
        <p:txBody>
          <a:bodyPr/>
          <a:lstStyle/>
          <a:p>
            <a:r>
              <a:rPr lang="en-US" dirty="0" smtClean="0"/>
              <a:t>x:Phase – rendering </a:t>
            </a:r>
            <a:r>
              <a:rPr lang="en-US" dirty="0" err="1" smtClean="0"/>
              <a:t>progresivo</a:t>
            </a:r>
            <a:r>
              <a:rPr lang="en-US" dirty="0" smtClean="0"/>
              <a:t> </a:t>
            </a:r>
            <a:r>
              <a:rPr lang="en-US" dirty="0" err="1" smtClean="0"/>
              <a:t>en</a:t>
            </a:r>
            <a:r>
              <a:rPr lang="en-US" dirty="0" smtClean="0"/>
              <a:t> </a:t>
            </a:r>
            <a:r>
              <a:rPr lang="en-US" dirty="0" err="1" smtClean="0"/>
              <a:t>listados</a:t>
            </a:r>
            <a:endParaRPr lang="en-US" dirty="0"/>
          </a:p>
        </p:txBody>
      </p:sp>
      <p:sp>
        <p:nvSpPr>
          <p:cNvPr id="11" name="Rounded Rectangular Callout 10"/>
          <p:cNvSpPr/>
          <p:nvPr/>
        </p:nvSpPr>
        <p:spPr bwMode="auto">
          <a:xfrm>
            <a:off x="8717923" y="2927177"/>
            <a:ext cx="3137488" cy="747021"/>
          </a:xfrm>
          <a:prstGeom prst="wedgeRoundRectCallout">
            <a:avLst>
              <a:gd name="adj1" fmla="val -89025"/>
              <a:gd name="adj2" fmla="val 201316"/>
              <a:gd name="adj3" fmla="val 16667"/>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dirty="0" smtClean="0">
                <a:gradFill>
                  <a:gsLst>
                    <a:gs pos="0">
                      <a:srgbClr val="FFFFFF"/>
                    </a:gs>
                    <a:gs pos="100000">
                      <a:srgbClr val="FFFFFF"/>
                    </a:gs>
                  </a:gsLst>
                  <a:lin ang="5400000" scaled="0"/>
                </a:gradFill>
                <a:ea typeface="Segoe UI" pitchFamily="34" charset="0"/>
                <a:cs typeface="Segoe UI" pitchFamily="34" charset="0"/>
              </a:rPr>
              <a:t>Valor </a:t>
            </a:r>
            <a:r>
              <a:rPr lang="en-US" dirty="0" err="1" smtClean="0">
                <a:gradFill>
                  <a:gsLst>
                    <a:gs pos="0">
                      <a:srgbClr val="FFFFFF"/>
                    </a:gs>
                    <a:gs pos="100000">
                      <a:srgbClr val="FFFFFF"/>
                    </a:gs>
                  </a:gsLst>
                  <a:lin ang="5400000" scaled="0"/>
                </a:gradFill>
                <a:ea typeface="Segoe UI" pitchFamily="34" charset="0"/>
                <a:cs typeface="Segoe UI" pitchFamily="34" charset="0"/>
              </a:rPr>
              <a:t>implícito</a:t>
            </a:r>
            <a:r>
              <a:rPr lang="en-US" dirty="0" smtClean="0">
                <a:gradFill>
                  <a:gsLst>
                    <a:gs pos="0">
                      <a:srgbClr val="FFFFFF"/>
                    </a:gs>
                    <a:gs pos="100000">
                      <a:srgbClr val="FFFFFF"/>
                    </a:gs>
                  </a:gsLst>
                  <a:lin ang="5400000" scaled="0"/>
                </a:gradFill>
                <a:ea typeface="Segoe UI" pitchFamily="34" charset="0"/>
                <a:cs typeface="Segoe UI" pitchFamily="34" charset="0"/>
              </a:rPr>
              <a:t> de x:Phase</a:t>
            </a:r>
            <a:r>
              <a:rPr lang="en-US" dirty="0">
                <a:gradFill>
                  <a:gsLst>
                    <a:gs pos="0">
                      <a:srgbClr val="FFFFFF"/>
                    </a:gs>
                    <a:gs pos="100000">
                      <a:srgbClr val="FFFFFF"/>
                    </a:gs>
                  </a:gsLst>
                  <a:lin ang="5400000" scaled="0"/>
                </a:gradFill>
                <a:ea typeface="Segoe UI" pitchFamily="34" charset="0"/>
                <a:cs typeface="Segoe UI" pitchFamily="34" charset="0"/>
              </a:rPr>
              <a:t>="0" </a:t>
            </a:r>
            <a:r>
              <a:rPr lang="en-US" dirty="0" err="1" smtClean="0">
                <a:gradFill>
                  <a:gsLst>
                    <a:gs pos="0">
                      <a:srgbClr val="FFFFFF"/>
                    </a:gs>
                    <a:gs pos="100000">
                      <a:srgbClr val="FFFFFF"/>
                    </a:gs>
                  </a:gsLst>
                  <a:lin ang="5400000" scaled="0"/>
                </a:gradFill>
                <a:ea typeface="Segoe UI" pitchFamily="34" charset="0"/>
                <a:cs typeface="Segoe UI" pitchFamily="34" charset="0"/>
              </a:rPr>
              <a:t>cuando</a:t>
            </a:r>
            <a:r>
              <a:rPr lang="en-US" dirty="0" smtClean="0">
                <a:gradFill>
                  <a:gsLst>
                    <a:gs pos="0">
                      <a:srgbClr val="FFFFFF"/>
                    </a:gs>
                    <a:gs pos="100000">
                      <a:srgbClr val="FFFFFF"/>
                    </a:gs>
                  </a:gsLst>
                  <a:lin ang="5400000" scaled="0"/>
                </a:gradFill>
                <a:ea typeface="Segoe UI" pitchFamily="34" charset="0"/>
                <a:cs typeface="Segoe UI" pitchFamily="34" charset="0"/>
              </a:rPr>
              <a:t> no se </a:t>
            </a:r>
            <a:r>
              <a:rPr lang="en-US" dirty="0" err="1" smtClean="0">
                <a:gradFill>
                  <a:gsLst>
                    <a:gs pos="0">
                      <a:srgbClr val="FFFFFF"/>
                    </a:gs>
                    <a:gs pos="100000">
                      <a:srgbClr val="FFFFFF"/>
                    </a:gs>
                  </a:gsLst>
                  <a:lin ang="5400000" scaled="0"/>
                </a:gradFill>
                <a:ea typeface="Segoe UI" pitchFamily="34" charset="0"/>
                <a:cs typeface="Segoe UI" pitchFamily="34" charset="0"/>
              </a:rPr>
              <a:t>especifica</a:t>
            </a: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p:cNvSpPr txBox="1"/>
          <p:nvPr/>
        </p:nvSpPr>
        <p:spPr>
          <a:xfrm>
            <a:off x="1" y="6432080"/>
            <a:ext cx="3055117" cy="425400"/>
          </a:xfrm>
          <a:prstGeom prst="rect">
            <a:avLst/>
          </a:prstGeom>
          <a:noFill/>
        </p:spPr>
        <p:txBody>
          <a:bodyPr wrap="none" lIns="179285" tIns="143428" rIns="179285" bIns="143428" rtlCol="0">
            <a:spAutoFit/>
          </a:bodyPr>
          <a:lstStyle/>
          <a:p>
            <a:pPr>
              <a:lnSpc>
                <a:spcPct val="90000"/>
              </a:lnSpc>
              <a:spcAft>
                <a:spcPts val="588"/>
              </a:spcAft>
            </a:pPr>
            <a:r>
              <a:rPr lang="en-US" sz="980" dirty="0" err="1" smtClean="0">
                <a:gradFill>
                  <a:gsLst>
                    <a:gs pos="2917">
                      <a:srgbClr val="404040"/>
                    </a:gs>
                    <a:gs pos="30000">
                      <a:srgbClr val="404040"/>
                    </a:gs>
                  </a:gsLst>
                  <a:lin ang="5400000" scaled="0"/>
                </a:gradFill>
              </a:rPr>
              <a:t>Más</a:t>
            </a:r>
            <a:r>
              <a:rPr lang="en-US" sz="980" dirty="0" smtClean="0">
                <a:gradFill>
                  <a:gsLst>
                    <a:gs pos="2917">
                      <a:srgbClr val="404040"/>
                    </a:gs>
                    <a:gs pos="30000">
                      <a:srgbClr val="404040"/>
                    </a:gs>
                  </a:gsLst>
                  <a:lin ang="5400000" scaled="0"/>
                </a:gradFill>
              </a:rPr>
              <a:t> </a:t>
            </a:r>
            <a:r>
              <a:rPr lang="en-US" sz="980" dirty="0" err="1" smtClean="0">
                <a:gradFill>
                  <a:gsLst>
                    <a:gs pos="2917">
                      <a:srgbClr val="404040"/>
                    </a:gs>
                    <a:gs pos="30000">
                      <a:srgbClr val="404040"/>
                    </a:gs>
                  </a:gsLst>
                  <a:lin ang="5400000" scaled="0"/>
                </a:gradFill>
              </a:rPr>
              <a:t>información</a:t>
            </a:r>
            <a:r>
              <a:rPr lang="en-US" sz="980" dirty="0" smtClean="0">
                <a:gradFill>
                  <a:gsLst>
                    <a:gs pos="2917">
                      <a:srgbClr val="404040"/>
                    </a:gs>
                    <a:gs pos="30000">
                      <a:srgbClr val="404040"/>
                    </a:gs>
                  </a:gsLst>
                  <a:lin ang="5400000" scaled="0"/>
                </a:gradFill>
              </a:rPr>
              <a:t>: </a:t>
            </a:r>
            <a:r>
              <a:rPr lang="en-US" sz="980" dirty="0">
                <a:gradFill>
                  <a:gsLst>
                    <a:gs pos="2917">
                      <a:srgbClr val="404040"/>
                    </a:gs>
                    <a:gs pos="30000">
                      <a:srgbClr val="404040"/>
                    </a:gs>
                  </a:gsLst>
                  <a:lin ang="5400000" scaled="0"/>
                </a:gradFill>
                <a:hlinkClick r:id="rId3"/>
              </a:rPr>
              <a:t>Build 2013 talk on </a:t>
            </a:r>
            <a:r>
              <a:rPr lang="en-US" sz="980" dirty="0" err="1">
                <a:gradFill>
                  <a:gsLst>
                    <a:gs pos="2917">
                      <a:srgbClr val="404040"/>
                    </a:gs>
                    <a:gs pos="30000">
                      <a:srgbClr val="404040"/>
                    </a:gs>
                  </a:gsLst>
                  <a:lin ang="5400000" scaled="0"/>
                </a:gradFill>
                <a:hlinkClick r:id="rId3"/>
              </a:rPr>
              <a:t>ListView</a:t>
            </a:r>
            <a:r>
              <a:rPr lang="en-US" sz="980" dirty="0">
                <a:gradFill>
                  <a:gsLst>
                    <a:gs pos="2917">
                      <a:srgbClr val="404040"/>
                    </a:gs>
                    <a:gs pos="30000">
                      <a:srgbClr val="404040"/>
                    </a:gs>
                  </a:gsLst>
                  <a:lin ang="5400000" scaled="0"/>
                </a:gradFill>
                <a:hlinkClick r:id="rId3"/>
              </a:rPr>
              <a:t> &amp; CCC</a:t>
            </a:r>
            <a:endParaRPr lang="en-US" sz="980" dirty="0">
              <a:gradFill>
                <a:gsLst>
                  <a:gs pos="2917">
                    <a:srgbClr val="404040"/>
                  </a:gs>
                  <a:gs pos="30000">
                    <a:srgbClr val="404040"/>
                  </a:gs>
                </a:gsLst>
                <a:lin ang="5400000" scaled="0"/>
              </a:gradFill>
            </a:endParaRPr>
          </a:p>
        </p:txBody>
      </p:sp>
    </p:spTree>
    <p:extLst>
      <p:ext uri="{BB962C8B-B14F-4D97-AF65-F5344CB8AC3E}">
        <p14:creationId xmlns:p14="http://schemas.microsoft.com/office/powerpoint/2010/main" val="14250965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Effect transition="in" filter="fade">
                                      <p:cBhvr>
                                        <p:cTn id="19" dur="500"/>
                                        <p:tgtEl>
                                          <p:spTgt spid="3">
                                            <p:txEl>
                                              <p:pRg st="9" end="9"/>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10" end="10"/>
                                            </p:txEl>
                                          </p:spTgt>
                                        </p:tgtEl>
                                        <p:attrNameLst>
                                          <p:attrName>style.visibility</p:attrName>
                                        </p:attrNameLst>
                                      </p:cBhvr>
                                      <p:to>
                                        <p:strVal val="visible"/>
                                      </p:to>
                                    </p:set>
                                    <p:animEffect transition="in" filter="fade">
                                      <p:cBhvr>
                                        <p:cTn id="22" dur="500"/>
                                        <p:tgtEl>
                                          <p:spTgt spid="3">
                                            <p:txEl>
                                              <p:pRg st="10" end="1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animEffect transition="in" filter="fade">
                                      <p:cBhvr>
                                        <p:cTn id="25" dur="500"/>
                                        <p:tgtEl>
                                          <p:spTgt spid="3">
                                            <p:txEl>
                                              <p:pRg st="11" end="11"/>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X:Phase</a:t>
            </a:r>
            <a:endParaRPr lang="en-US" dirty="0"/>
          </a:p>
        </p:txBody>
      </p:sp>
    </p:spTree>
    <p:extLst>
      <p:ext uri="{BB962C8B-B14F-4D97-AF65-F5344CB8AC3E}">
        <p14:creationId xmlns:p14="http://schemas.microsoft.com/office/powerpoint/2010/main" val="4253382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Bindings para </a:t>
            </a:r>
            <a:r>
              <a:rPr lang="en-US" dirty="0" err="1" smtClean="0"/>
              <a:t>eventos</a:t>
            </a:r>
            <a:endParaRPr lang="en-US" dirty="0"/>
          </a:p>
        </p:txBody>
      </p:sp>
    </p:spTree>
    <p:extLst>
      <p:ext uri="{BB962C8B-B14F-4D97-AF65-F5344CB8AC3E}">
        <p14:creationId xmlns:p14="http://schemas.microsoft.com/office/powerpoint/2010/main" val="316674513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5307479"/>
          </a:xfrm>
        </p:spPr>
        <p:txBody>
          <a:bodyPr/>
          <a:lstStyle/>
          <a:p>
            <a:r>
              <a:rPr lang="en-US" sz="1961" dirty="0">
                <a:solidFill>
                  <a:srgbClr val="0000FF"/>
                </a:solidFill>
                <a:ea typeface="Calibri" panose="020F0502020204030204" pitchFamily="34" charset="0"/>
              </a:rPr>
              <a:t>&lt;</a:t>
            </a:r>
            <a:r>
              <a:rPr lang="en-US" sz="1961" dirty="0">
                <a:solidFill>
                  <a:srgbClr val="A31515"/>
                </a:solidFill>
                <a:ea typeface="Calibri" panose="020F0502020204030204" pitchFamily="34" charset="0"/>
              </a:rPr>
              <a:t>Button</a:t>
            </a:r>
            <a:r>
              <a:rPr lang="en-US" sz="1961" dirty="0">
                <a:solidFill>
                  <a:srgbClr val="FF0000"/>
                </a:solidFill>
                <a:ea typeface="Calibri" panose="020F0502020204030204" pitchFamily="34" charset="0"/>
              </a:rPr>
              <a:t> Click</a:t>
            </a:r>
            <a:r>
              <a:rPr lang="en-US" sz="1961" dirty="0">
                <a:solidFill>
                  <a:srgbClr val="0000FF"/>
                </a:solidFill>
                <a:ea typeface="Calibri" panose="020F0502020204030204" pitchFamily="34" charset="0"/>
              </a:rPr>
              <a:t>="</a:t>
            </a:r>
            <a:r>
              <a:rPr lang="en-US" sz="1961" dirty="0" err="1">
                <a:solidFill>
                  <a:srgbClr val="0000FF"/>
                </a:solidFill>
                <a:ea typeface="Calibri" panose="020F0502020204030204" pitchFamily="34" charset="0"/>
              </a:rPr>
              <a:t>PokeEmployee</a:t>
            </a:r>
            <a:r>
              <a:rPr lang="en-US" sz="1961" dirty="0">
                <a:solidFill>
                  <a:srgbClr val="0000FF"/>
                </a:solidFill>
                <a:ea typeface="Calibri" panose="020F0502020204030204" pitchFamily="34" charset="0"/>
              </a:rPr>
              <a:t>"&gt;</a:t>
            </a:r>
            <a:r>
              <a:rPr lang="en-US" sz="1961" dirty="0">
                <a:solidFill>
                  <a:srgbClr val="000000"/>
                </a:solidFill>
                <a:ea typeface="Calibri" panose="020F0502020204030204" pitchFamily="34" charset="0"/>
              </a:rPr>
              <a:t>Poke Employee</a:t>
            </a:r>
            <a:r>
              <a:rPr lang="en-US" sz="1961" dirty="0">
                <a:solidFill>
                  <a:srgbClr val="0000FF"/>
                </a:solidFill>
                <a:ea typeface="Calibri" panose="020F0502020204030204" pitchFamily="34" charset="0"/>
              </a:rPr>
              <a:t>&lt;/</a:t>
            </a:r>
            <a:r>
              <a:rPr lang="en-US" sz="1961" dirty="0">
                <a:solidFill>
                  <a:srgbClr val="A31515"/>
                </a:solidFill>
                <a:ea typeface="Calibri" panose="020F0502020204030204" pitchFamily="34" charset="0"/>
              </a:rPr>
              <a:t>Button</a:t>
            </a:r>
            <a:r>
              <a:rPr lang="en-US" sz="1961" dirty="0">
                <a:solidFill>
                  <a:srgbClr val="0000FF"/>
                </a:solidFill>
                <a:ea typeface="Calibri" panose="020F0502020204030204" pitchFamily="34" charset="0"/>
              </a:rPr>
              <a:t>&gt;</a:t>
            </a:r>
          </a:p>
          <a:p>
            <a:r>
              <a:rPr lang="en-US" sz="1961" dirty="0">
                <a:solidFill>
                  <a:srgbClr val="0000FF"/>
                </a:solidFill>
                <a:ea typeface="Calibri" panose="020F0502020204030204" pitchFamily="34" charset="0"/>
              </a:rPr>
              <a:t>&lt;</a:t>
            </a:r>
            <a:r>
              <a:rPr lang="en-US" sz="1961" dirty="0">
                <a:solidFill>
                  <a:srgbClr val="A31515"/>
                </a:solidFill>
                <a:ea typeface="Calibri" panose="020F0502020204030204" pitchFamily="34" charset="0"/>
              </a:rPr>
              <a:t>Button</a:t>
            </a:r>
            <a:r>
              <a:rPr lang="en-US" sz="1961" dirty="0">
                <a:solidFill>
                  <a:srgbClr val="FF0000"/>
                </a:solidFill>
                <a:ea typeface="Calibri" panose="020F0502020204030204" pitchFamily="34" charset="0"/>
              </a:rPr>
              <a:t> Click</a:t>
            </a:r>
            <a:r>
              <a:rPr lang="en-US" sz="1961" dirty="0">
                <a:solidFill>
                  <a:srgbClr val="0000FF"/>
                </a:solidFill>
                <a:ea typeface="Calibri" panose="020F0502020204030204" pitchFamily="34" charset="0"/>
              </a:rPr>
              <a:t>="{</a:t>
            </a:r>
            <a:r>
              <a:rPr lang="en-US" sz="1961" dirty="0" err="1">
                <a:solidFill>
                  <a:srgbClr val="A31515"/>
                </a:solidFill>
                <a:ea typeface="Calibri" panose="020F0502020204030204" pitchFamily="34" charset="0"/>
              </a:rPr>
              <a:t>x</a:t>
            </a:r>
            <a:r>
              <a:rPr lang="en-US" sz="1961" dirty="0" err="1">
                <a:solidFill>
                  <a:srgbClr val="0000FF"/>
                </a:solidFill>
                <a:ea typeface="Calibri" panose="020F0502020204030204" pitchFamily="34" charset="0"/>
              </a:rPr>
              <a:t>:</a:t>
            </a:r>
            <a:r>
              <a:rPr lang="en-US" sz="1961" dirty="0" err="1">
                <a:solidFill>
                  <a:srgbClr val="A31515"/>
                </a:solidFill>
                <a:ea typeface="Calibri" panose="020F0502020204030204" pitchFamily="34" charset="0"/>
              </a:rPr>
              <a:t>Bind</a:t>
            </a:r>
            <a:r>
              <a:rPr lang="en-US" sz="1961" dirty="0">
                <a:solidFill>
                  <a:srgbClr val="FF0000"/>
                </a:solidFill>
                <a:ea typeface="Calibri" panose="020F0502020204030204" pitchFamily="34" charset="0"/>
              </a:rPr>
              <a:t> </a:t>
            </a:r>
            <a:r>
              <a:rPr lang="en-US" sz="1961" dirty="0" err="1">
                <a:solidFill>
                  <a:srgbClr val="FF0000"/>
                </a:solidFill>
                <a:ea typeface="Calibri" panose="020F0502020204030204" pitchFamily="34" charset="0"/>
              </a:rPr>
              <a:t>Model</a:t>
            </a:r>
            <a:r>
              <a:rPr lang="en-US" sz="1961" dirty="0" err="1">
                <a:solidFill>
                  <a:srgbClr val="0000FF"/>
                </a:solidFill>
                <a:ea typeface="Calibri" panose="020F0502020204030204" pitchFamily="34" charset="0"/>
              </a:rPr>
              <a:t>.ManagerProp.Reports</a:t>
            </a:r>
            <a:r>
              <a:rPr lang="en-US" sz="1961" dirty="0">
                <a:solidFill>
                  <a:srgbClr val="0000FF"/>
                </a:solidFill>
                <a:ea typeface="Calibri" panose="020F0502020204030204" pitchFamily="34" charset="0"/>
              </a:rPr>
              <a:t>[</a:t>
            </a:r>
            <a:r>
              <a:rPr lang="en-US" sz="1961" dirty="0">
                <a:solidFill>
                  <a:srgbClr val="000000"/>
                </a:solidFill>
                <a:ea typeface="Calibri" panose="020F0502020204030204" pitchFamily="34" charset="0"/>
              </a:rPr>
              <a:t>0</a:t>
            </a:r>
            <a:r>
              <a:rPr lang="en-US" sz="1961" dirty="0">
                <a:solidFill>
                  <a:srgbClr val="0000FF"/>
                </a:solidFill>
                <a:ea typeface="Calibri" panose="020F0502020204030204" pitchFamily="34" charset="0"/>
              </a:rPr>
              <a:t>].Poke}"&gt;</a:t>
            </a:r>
            <a:r>
              <a:rPr lang="en-US" sz="1961" dirty="0">
                <a:solidFill>
                  <a:srgbClr val="000000"/>
                </a:solidFill>
                <a:ea typeface="Calibri" panose="020F0502020204030204" pitchFamily="34" charset="0"/>
              </a:rPr>
              <a:t>Poke Employee</a:t>
            </a:r>
            <a:r>
              <a:rPr lang="en-US" sz="1961" dirty="0">
                <a:solidFill>
                  <a:srgbClr val="0000FF"/>
                </a:solidFill>
                <a:ea typeface="Calibri" panose="020F0502020204030204" pitchFamily="34" charset="0"/>
              </a:rPr>
              <a:t>&lt;/</a:t>
            </a:r>
            <a:r>
              <a:rPr lang="en-US" sz="1961" dirty="0">
                <a:solidFill>
                  <a:srgbClr val="A31515"/>
                </a:solidFill>
                <a:ea typeface="Calibri" panose="020F0502020204030204" pitchFamily="34" charset="0"/>
              </a:rPr>
              <a:t>Button</a:t>
            </a:r>
            <a:r>
              <a:rPr lang="en-US" sz="1961" dirty="0" smtClean="0">
                <a:solidFill>
                  <a:srgbClr val="0000FF"/>
                </a:solidFill>
                <a:ea typeface="Calibri" panose="020F0502020204030204" pitchFamily="34" charset="0"/>
              </a:rPr>
              <a:t>&gt;</a:t>
            </a:r>
            <a:endParaRPr lang="en-US" sz="980" dirty="0">
              <a:solidFill>
                <a:srgbClr val="0000FF"/>
              </a:solidFill>
            </a:endParaRPr>
          </a:p>
          <a:p>
            <a:r>
              <a:rPr lang="en-US" sz="1600" dirty="0" smtClean="0">
                <a:solidFill>
                  <a:schemeClr val="tx1"/>
                </a:solidFill>
                <a:latin typeface="+mn-lt"/>
              </a:rPr>
              <a:t>Se </a:t>
            </a:r>
            <a:r>
              <a:rPr lang="en-US" sz="1600" dirty="0" err="1" smtClean="0">
                <a:solidFill>
                  <a:schemeClr val="tx1"/>
                </a:solidFill>
                <a:latin typeface="+mn-lt"/>
              </a:rPr>
              <a:t>necesita</a:t>
            </a:r>
            <a:r>
              <a:rPr lang="en-US" sz="1600" dirty="0" smtClean="0">
                <a:solidFill>
                  <a:schemeClr val="tx1"/>
                </a:solidFill>
                <a:latin typeface="+mn-lt"/>
              </a:rPr>
              <a:t>:</a:t>
            </a:r>
            <a:endParaRPr lang="en-US" sz="1600" dirty="0">
              <a:solidFill>
                <a:schemeClr val="tx1"/>
              </a:solidFill>
              <a:latin typeface="+mn-lt"/>
            </a:endParaRPr>
          </a:p>
          <a:p>
            <a:r>
              <a:rPr lang="en-US" sz="1600" dirty="0" smtClean="0">
                <a:solidFill>
                  <a:schemeClr val="tx1"/>
                </a:solidFill>
                <a:latin typeface="+mn-lt"/>
              </a:rPr>
              <a:t>No </a:t>
            </a:r>
            <a:r>
              <a:rPr lang="en-US" sz="1600" dirty="0" err="1" smtClean="0">
                <a:solidFill>
                  <a:schemeClr val="tx1"/>
                </a:solidFill>
                <a:latin typeface="+mn-lt"/>
              </a:rPr>
              <a:t>tener</a:t>
            </a:r>
            <a:r>
              <a:rPr lang="en-US" sz="1600" dirty="0" smtClean="0">
                <a:solidFill>
                  <a:schemeClr val="tx1"/>
                </a:solidFill>
                <a:latin typeface="+mn-lt"/>
              </a:rPr>
              <a:t> </a:t>
            </a:r>
            <a:r>
              <a:rPr lang="en-US" sz="1600" dirty="0" err="1" smtClean="0">
                <a:solidFill>
                  <a:schemeClr val="tx1"/>
                </a:solidFill>
                <a:latin typeface="+mn-lt"/>
              </a:rPr>
              <a:t>parámetros</a:t>
            </a:r>
            <a:r>
              <a:rPr lang="en-US" sz="1600" dirty="0" smtClean="0">
                <a:solidFill>
                  <a:schemeClr val="tx1"/>
                </a:solidFill>
                <a:latin typeface="+mn-lt"/>
              </a:rPr>
              <a:t> - </a:t>
            </a:r>
            <a:r>
              <a:rPr lang="en-US" sz="1600" dirty="0">
                <a:solidFill>
                  <a:srgbClr val="0000FF"/>
                </a:solidFill>
                <a:ea typeface="Calibri" panose="020F0502020204030204" pitchFamily="34" charset="0"/>
                <a:cs typeface="Times New Roman" panose="02020603050405020304" pitchFamily="18" charset="0"/>
              </a:rPr>
              <a:t>void</a:t>
            </a:r>
            <a:r>
              <a:rPr lang="en-US" sz="1600" dirty="0">
                <a:solidFill>
                  <a:srgbClr val="000000"/>
                </a:solidFill>
                <a:ea typeface="Calibri" panose="020F0502020204030204" pitchFamily="34" charset="0"/>
                <a:cs typeface="Times New Roman" panose="02020603050405020304" pitchFamily="18" charset="0"/>
              </a:rPr>
              <a:t> Poke()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r>
              <a:rPr lang="en-US" sz="1600" dirty="0" smtClean="0">
                <a:solidFill>
                  <a:schemeClr val="tx1"/>
                </a:solidFill>
                <a:latin typeface="+mn-lt"/>
              </a:rPr>
              <a:t>O </a:t>
            </a:r>
            <a:r>
              <a:rPr lang="en-US" sz="1600" dirty="0" err="1" smtClean="0">
                <a:solidFill>
                  <a:schemeClr val="tx1"/>
                </a:solidFill>
                <a:latin typeface="+mn-lt"/>
              </a:rPr>
              <a:t>coincidir</a:t>
            </a:r>
            <a:r>
              <a:rPr lang="en-US" sz="1600" dirty="0" smtClean="0">
                <a:solidFill>
                  <a:schemeClr val="tx1"/>
                </a:solidFill>
                <a:latin typeface="+mn-lt"/>
              </a:rPr>
              <a:t> con los </a:t>
            </a:r>
            <a:r>
              <a:rPr lang="en-US" sz="1600" dirty="0" err="1" smtClean="0">
                <a:solidFill>
                  <a:schemeClr val="tx1"/>
                </a:solidFill>
                <a:latin typeface="+mn-lt"/>
              </a:rPr>
              <a:t>parámetros</a:t>
            </a:r>
            <a:r>
              <a:rPr lang="en-US" sz="1600" dirty="0" smtClean="0">
                <a:solidFill>
                  <a:schemeClr val="tx1"/>
                </a:solidFill>
                <a:latin typeface="+mn-lt"/>
              </a:rPr>
              <a:t> del </a:t>
            </a:r>
            <a:r>
              <a:rPr lang="en-US" sz="1600" dirty="0" err="1" smtClean="0">
                <a:solidFill>
                  <a:schemeClr val="tx1"/>
                </a:solidFill>
                <a:latin typeface="+mn-lt"/>
              </a:rPr>
              <a:t>evento</a:t>
            </a:r>
            <a:r>
              <a:rPr lang="en-US" sz="1600" dirty="0" smtClean="0">
                <a:solidFill>
                  <a:schemeClr val="tx1"/>
                </a:solidFill>
                <a:latin typeface="+mn-lt"/>
              </a:rPr>
              <a:t> - </a:t>
            </a:r>
            <a:r>
              <a:rPr lang="en-US" sz="1600" dirty="0">
                <a:solidFill>
                  <a:srgbClr val="0000FF"/>
                </a:solidFill>
                <a:ea typeface="Calibri" panose="020F0502020204030204" pitchFamily="34" charset="0"/>
                <a:cs typeface="Times New Roman" panose="02020603050405020304" pitchFamily="18" charset="0"/>
              </a:rPr>
              <a:t>void</a:t>
            </a:r>
            <a:r>
              <a:rPr lang="en-US" sz="1600" dirty="0">
                <a:solidFill>
                  <a:srgbClr val="000000"/>
                </a:solidFill>
                <a:ea typeface="Calibri" panose="020F0502020204030204" pitchFamily="34" charset="0"/>
                <a:cs typeface="Times New Roman" panose="02020603050405020304" pitchFamily="18" charset="0"/>
              </a:rPr>
              <a:t> Poke(</a:t>
            </a:r>
            <a:r>
              <a:rPr lang="en-US" sz="1600" dirty="0">
                <a:solidFill>
                  <a:srgbClr val="0000FF"/>
                </a:solidFill>
                <a:ea typeface="Calibri" panose="020F0502020204030204" pitchFamily="34" charset="0"/>
                <a:cs typeface="Times New Roman" panose="02020603050405020304" pitchFamily="18" charset="0"/>
              </a:rPr>
              <a:t>object</a:t>
            </a:r>
            <a:r>
              <a:rPr lang="en-US" sz="1600" dirty="0">
                <a:solidFill>
                  <a:srgbClr val="000000"/>
                </a:solidFill>
                <a:ea typeface="Calibri" panose="020F0502020204030204" pitchFamily="34" charset="0"/>
                <a:cs typeface="Times New Roman" panose="02020603050405020304" pitchFamily="18" charset="0"/>
              </a:rPr>
              <a:t> sender, </a:t>
            </a:r>
            <a:r>
              <a:rPr lang="en-US" sz="1600" dirty="0" err="1">
                <a:solidFill>
                  <a:srgbClr val="2B91AF"/>
                </a:solidFill>
                <a:ea typeface="Calibri" panose="020F0502020204030204" pitchFamily="34" charset="0"/>
                <a:cs typeface="Times New Roman" panose="02020603050405020304" pitchFamily="18" charset="0"/>
              </a:rPr>
              <a:t>RoutedEventArgs</a:t>
            </a:r>
            <a:r>
              <a:rPr lang="en-US" sz="1600" dirty="0">
                <a:solidFill>
                  <a:srgbClr val="000000"/>
                </a:solidFill>
                <a:ea typeface="Calibri" panose="020F0502020204030204" pitchFamily="34" charset="0"/>
                <a:cs typeface="Times New Roman" panose="02020603050405020304" pitchFamily="18" charset="0"/>
              </a:rPr>
              <a:t> e) {…}</a:t>
            </a:r>
            <a:endParaRPr lang="en-US" sz="1600" dirty="0">
              <a:solidFill>
                <a:schemeClr val="tx1"/>
              </a:solidFill>
              <a:latin typeface="+mn-lt"/>
            </a:endParaRPr>
          </a:p>
          <a:p>
            <a:r>
              <a:rPr lang="en-US" sz="1600" dirty="0" smtClean="0">
                <a:solidFill>
                  <a:schemeClr val="tx1"/>
                </a:solidFill>
                <a:latin typeface="+mn-lt"/>
              </a:rPr>
              <a:t>O </a:t>
            </a:r>
            <a:r>
              <a:rPr lang="en-US" sz="1600" dirty="0" err="1" smtClean="0">
                <a:solidFill>
                  <a:schemeClr val="tx1"/>
                </a:solidFill>
                <a:latin typeface="+mn-lt"/>
              </a:rPr>
              <a:t>coincidir</a:t>
            </a:r>
            <a:r>
              <a:rPr lang="en-US" sz="1600" dirty="0" smtClean="0">
                <a:solidFill>
                  <a:schemeClr val="tx1"/>
                </a:solidFill>
                <a:latin typeface="+mn-lt"/>
              </a:rPr>
              <a:t> con los </a:t>
            </a:r>
            <a:r>
              <a:rPr lang="en-US" sz="1600" dirty="0" err="1" smtClean="0">
                <a:solidFill>
                  <a:schemeClr val="tx1"/>
                </a:solidFill>
                <a:latin typeface="+mn-lt"/>
              </a:rPr>
              <a:t>tipos</a:t>
            </a:r>
            <a:r>
              <a:rPr lang="en-US" sz="1600" dirty="0" smtClean="0">
                <a:solidFill>
                  <a:schemeClr val="tx1"/>
                </a:solidFill>
                <a:latin typeface="+mn-lt"/>
              </a:rPr>
              <a:t> base de los </a:t>
            </a:r>
            <a:r>
              <a:rPr lang="en-US" sz="1600" dirty="0" err="1" smtClean="0">
                <a:solidFill>
                  <a:schemeClr val="tx1"/>
                </a:solidFill>
                <a:latin typeface="+mn-lt"/>
              </a:rPr>
              <a:t>parámetros</a:t>
            </a:r>
            <a:r>
              <a:rPr lang="en-US" sz="1600" dirty="0" smtClean="0">
                <a:solidFill>
                  <a:schemeClr val="tx1"/>
                </a:solidFill>
                <a:latin typeface="+mn-lt"/>
              </a:rPr>
              <a:t> del </a:t>
            </a:r>
            <a:r>
              <a:rPr lang="en-US" sz="1600" dirty="0" err="1" smtClean="0">
                <a:solidFill>
                  <a:schemeClr val="tx1"/>
                </a:solidFill>
                <a:latin typeface="+mn-lt"/>
              </a:rPr>
              <a:t>evento</a:t>
            </a:r>
            <a:r>
              <a:rPr lang="en-US" sz="1600" dirty="0" smtClean="0">
                <a:solidFill>
                  <a:schemeClr val="tx1"/>
                </a:solidFill>
                <a:latin typeface="+mn-lt"/>
              </a:rPr>
              <a:t> - </a:t>
            </a:r>
            <a:r>
              <a:rPr lang="en-US" sz="1600" dirty="0">
                <a:solidFill>
                  <a:srgbClr val="0000FF"/>
                </a:solidFill>
                <a:ea typeface="Calibri" panose="020F0502020204030204" pitchFamily="34" charset="0"/>
                <a:cs typeface="Times New Roman" panose="02020603050405020304" pitchFamily="18" charset="0"/>
              </a:rPr>
              <a:t>void</a:t>
            </a:r>
            <a:r>
              <a:rPr lang="en-US" sz="1600" dirty="0">
                <a:solidFill>
                  <a:srgbClr val="000000"/>
                </a:solidFill>
                <a:ea typeface="Calibri" panose="020F0502020204030204" pitchFamily="34" charset="0"/>
                <a:cs typeface="Times New Roman" panose="02020603050405020304" pitchFamily="18" charset="0"/>
              </a:rPr>
              <a:t> Poke(</a:t>
            </a:r>
            <a:r>
              <a:rPr lang="en-US" sz="1600" dirty="0">
                <a:solidFill>
                  <a:srgbClr val="0000FF"/>
                </a:solidFill>
                <a:ea typeface="Calibri" panose="020F0502020204030204" pitchFamily="34" charset="0"/>
                <a:cs typeface="Times New Roman" panose="02020603050405020304" pitchFamily="18" charset="0"/>
              </a:rPr>
              <a:t>object</a:t>
            </a:r>
            <a:r>
              <a:rPr lang="en-US" sz="1600" dirty="0">
                <a:solidFill>
                  <a:srgbClr val="000000"/>
                </a:solidFill>
                <a:ea typeface="Calibri" panose="020F0502020204030204" pitchFamily="34" charset="0"/>
                <a:cs typeface="Times New Roman" panose="02020603050405020304" pitchFamily="18" charset="0"/>
              </a:rPr>
              <a:t> sender, </a:t>
            </a:r>
            <a:r>
              <a:rPr lang="en-US" sz="1600" dirty="0">
                <a:solidFill>
                  <a:srgbClr val="0000FF"/>
                </a:solidFill>
                <a:ea typeface="Calibri" panose="020F0502020204030204" pitchFamily="34" charset="0"/>
                <a:cs typeface="Times New Roman" panose="02020603050405020304" pitchFamily="18" charset="0"/>
              </a:rPr>
              <a:t>object</a:t>
            </a:r>
            <a:r>
              <a:rPr lang="en-US" sz="1600" dirty="0">
                <a:solidFill>
                  <a:srgbClr val="000000"/>
                </a:solidFill>
                <a:ea typeface="Calibri" panose="020F0502020204030204" pitchFamily="34" charset="0"/>
                <a:cs typeface="Times New Roman" panose="02020603050405020304" pitchFamily="18" charset="0"/>
              </a:rPr>
              <a:t> e) {…}</a:t>
            </a:r>
            <a:endParaRPr lang="en-US" sz="1600" dirty="0">
              <a:solidFill>
                <a:schemeClr val="tx1"/>
              </a:solidFill>
              <a:latin typeface="+mn-lt"/>
            </a:endParaRPr>
          </a:p>
          <a:p>
            <a:r>
              <a:rPr lang="en-US" sz="1600" dirty="0" smtClean="0">
                <a:solidFill>
                  <a:schemeClr val="tx1"/>
                </a:solidFill>
                <a:latin typeface="+mn-lt"/>
              </a:rPr>
              <a:t>No se </a:t>
            </a:r>
            <a:r>
              <a:rPr lang="en-US" sz="1600" dirty="0" err="1" smtClean="0">
                <a:solidFill>
                  <a:schemeClr val="tx1"/>
                </a:solidFill>
                <a:latin typeface="+mn-lt"/>
              </a:rPr>
              <a:t>soporta</a:t>
            </a:r>
            <a:r>
              <a:rPr lang="en-US" sz="1600" dirty="0" smtClean="0">
                <a:solidFill>
                  <a:schemeClr val="tx1"/>
                </a:solidFill>
                <a:latin typeface="+mn-lt"/>
              </a:rPr>
              <a:t> </a:t>
            </a:r>
            <a:r>
              <a:rPr lang="en-US" sz="1600" dirty="0" err="1" smtClean="0">
                <a:solidFill>
                  <a:schemeClr val="tx1"/>
                </a:solidFill>
                <a:latin typeface="+mn-lt"/>
              </a:rPr>
              <a:t>sobrecarga</a:t>
            </a:r>
            <a:endParaRPr lang="en-US" sz="800" dirty="0">
              <a:solidFill>
                <a:schemeClr val="tx1"/>
              </a:solidFill>
              <a:latin typeface="+mn-lt"/>
            </a:endParaRPr>
          </a:p>
          <a:p>
            <a:r>
              <a:rPr lang="en-US" sz="1600" dirty="0" smtClean="0">
                <a:solidFill>
                  <a:schemeClr val="tx1"/>
                </a:solidFill>
                <a:latin typeface="+mn-lt"/>
              </a:rPr>
              <a:t>Se </a:t>
            </a:r>
            <a:r>
              <a:rPr lang="en-US" sz="1600" dirty="0" err="1" smtClean="0">
                <a:solidFill>
                  <a:schemeClr val="tx1"/>
                </a:solidFill>
                <a:latin typeface="+mn-lt"/>
              </a:rPr>
              <a:t>puede</a:t>
            </a:r>
            <a:r>
              <a:rPr lang="en-US" sz="1600" dirty="0" smtClean="0">
                <a:solidFill>
                  <a:schemeClr val="tx1"/>
                </a:solidFill>
                <a:latin typeface="+mn-lt"/>
              </a:rPr>
              <a:t> </a:t>
            </a:r>
            <a:r>
              <a:rPr lang="en-US" sz="1600" dirty="0" err="1" smtClean="0">
                <a:solidFill>
                  <a:schemeClr val="tx1"/>
                </a:solidFill>
                <a:latin typeface="+mn-lt"/>
              </a:rPr>
              <a:t>usar</a:t>
            </a:r>
            <a:r>
              <a:rPr lang="en-US" sz="1600" dirty="0" smtClean="0">
                <a:solidFill>
                  <a:schemeClr val="tx1"/>
                </a:solidFill>
                <a:latin typeface="+mn-lt"/>
              </a:rPr>
              <a:t> </a:t>
            </a:r>
            <a:r>
              <a:rPr lang="en-US" sz="1600" dirty="0" err="1" smtClean="0">
                <a:solidFill>
                  <a:schemeClr val="tx1"/>
                </a:solidFill>
                <a:latin typeface="+mn-lt"/>
              </a:rPr>
              <a:t>en</a:t>
            </a:r>
            <a:r>
              <a:rPr lang="en-US" sz="1600" dirty="0" smtClean="0">
                <a:solidFill>
                  <a:schemeClr val="tx1"/>
                </a:solidFill>
                <a:latin typeface="+mn-lt"/>
              </a:rPr>
              <a:t> </a:t>
            </a:r>
            <a:r>
              <a:rPr lang="en-US" sz="1600" dirty="0" err="1" smtClean="0">
                <a:solidFill>
                  <a:schemeClr val="tx1"/>
                </a:solidFill>
                <a:latin typeface="+mn-lt"/>
              </a:rPr>
              <a:t>todos</a:t>
            </a:r>
            <a:r>
              <a:rPr lang="en-US" sz="1600" dirty="0" smtClean="0">
                <a:solidFill>
                  <a:schemeClr val="tx1"/>
                </a:solidFill>
                <a:latin typeface="+mn-lt"/>
              </a:rPr>
              <a:t> los </a:t>
            </a:r>
            <a:r>
              <a:rPr lang="en-US" sz="1600" dirty="0" err="1" smtClean="0">
                <a:solidFill>
                  <a:schemeClr val="tx1"/>
                </a:solidFill>
                <a:latin typeface="+mn-lt"/>
              </a:rPr>
              <a:t>eventos</a:t>
            </a:r>
            <a:endParaRPr lang="en-US" sz="800" dirty="0">
              <a:solidFill>
                <a:schemeClr val="tx1"/>
              </a:solidFill>
              <a:latin typeface="+mn-lt"/>
            </a:endParaRPr>
          </a:p>
          <a:p>
            <a:r>
              <a:rPr lang="en-US" sz="1600" dirty="0" err="1" smtClean="0">
                <a:solidFill>
                  <a:schemeClr val="tx1"/>
                </a:solidFill>
                <a:latin typeface="+mn-lt"/>
              </a:rPr>
              <a:t>Puede</a:t>
            </a:r>
            <a:r>
              <a:rPr lang="en-US" sz="1600" dirty="0" smtClean="0">
                <a:solidFill>
                  <a:schemeClr val="tx1"/>
                </a:solidFill>
                <a:latin typeface="+mn-lt"/>
              </a:rPr>
              <a:t> </a:t>
            </a:r>
            <a:r>
              <a:rPr lang="en-US" sz="1600" dirty="0" err="1" smtClean="0">
                <a:solidFill>
                  <a:schemeClr val="tx1"/>
                </a:solidFill>
                <a:latin typeface="+mn-lt"/>
              </a:rPr>
              <a:t>reemplazar</a:t>
            </a:r>
            <a:r>
              <a:rPr lang="en-US" sz="1600" dirty="0" smtClean="0">
                <a:solidFill>
                  <a:schemeClr val="tx1"/>
                </a:solidFill>
                <a:latin typeface="+mn-lt"/>
              </a:rPr>
              <a:t> el </a:t>
            </a:r>
            <a:r>
              <a:rPr lang="en-US" sz="1600" dirty="0" err="1" smtClean="0">
                <a:solidFill>
                  <a:schemeClr val="tx1"/>
                </a:solidFill>
                <a:latin typeface="+mn-lt"/>
              </a:rPr>
              <a:t>uso</a:t>
            </a:r>
            <a:r>
              <a:rPr lang="en-US" sz="1600" dirty="0" smtClean="0">
                <a:solidFill>
                  <a:schemeClr val="tx1"/>
                </a:solidFill>
                <a:latin typeface="+mn-lt"/>
              </a:rPr>
              <a:t> de </a:t>
            </a:r>
            <a:r>
              <a:rPr lang="en-US" sz="1600" dirty="0" err="1" smtClean="0">
                <a:solidFill>
                  <a:schemeClr val="tx1"/>
                </a:solidFill>
                <a:latin typeface="+mn-lt"/>
              </a:rPr>
              <a:t>ICommand</a:t>
            </a:r>
            <a:r>
              <a:rPr lang="en-US" sz="1600" dirty="0" smtClean="0">
                <a:solidFill>
                  <a:schemeClr val="tx1"/>
                </a:solidFill>
                <a:latin typeface="+mn-lt"/>
              </a:rPr>
              <a:t> </a:t>
            </a:r>
            <a:r>
              <a:rPr lang="en-US" sz="1600" dirty="0">
                <a:solidFill>
                  <a:schemeClr val="tx1"/>
                </a:solidFill>
                <a:latin typeface="+mn-lt"/>
              </a:rPr>
              <a:t>&amp; </a:t>
            </a:r>
            <a:r>
              <a:rPr lang="en-US" sz="1600" dirty="0" err="1">
                <a:solidFill>
                  <a:schemeClr val="tx1"/>
                </a:solidFill>
                <a:latin typeface="+mn-lt"/>
              </a:rPr>
              <a:t>EventToCommand</a:t>
            </a:r>
            <a:r>
              <a:rPr lang="en-US" sz="1600" dirty="0">
                <a:solidFill>
                  <a:schemeClr val="tx1"/>
                </a:solidFill>
                <a:latin typeface="+mn-lt"/>
              </a:rPr>
              <a:t> behavior</a:t>
            </a:r>
          </a:p>
          <a:p>
            <a:r>
              <a:rPr lang="en-US" sz="1600" dirty="0" err="1" smtClean="0">
                <a:solidFill>
                  <a:schemeClr val="tx1"/>
                </a:solidFill>
                <a:latin typeface="+mn-lt"/>
              </a:rPr>
              <a:t>Resaltar</a:t>
            </a:r>
            <a:r>
              <a:rPr lang="en-US" sz="1600" dirty="0" smtClean="0">
                <a:solidFill>
                  <a:schemeClr val="tx1"/>
                </a:solidFill>
                <a:latin typeface="+mn-lt"/>
              </a:rPr>
              <a:t> </a:t>
            </a:r>
            <a:r>
              <a:rPr lang="en-US" sz="1600" dirty="0" err="1" smtClean="0">
                <a:solidFill>
                  <a:schemeClr val="tx1"/>
                </a:solidFill>
                <a:latin typeface="+mn-lt"/>
              </a:rPr>
              <a:t>que</a:t>
            </a:r>
            <a:r>
              <a:rPr lang="en-US" sz="1600" dirty="0" smtClean="0">
                <a:solidFill>
                  <a:schemeClr val="tx1"/>
                </a:solidFill>
                <a:latin typeface="+mn-lt"/>
              </a:rPr>
              <a:t> no </a:t>
            </a:r>
            <a:r>
              <a:rPr lang="en-US" sz="1600" dirty="0" err="1" smtClean="0">
                <a:solidFill>
                  <a:schemeClr val="tx1"/>
                </a:solidFill>
                <a:latin typeface="+mn-lt"/>
              </a:rPr>
              <a:t>cubre</a:t>
            </a:r>
            <a:r>
              <a:rPr lang="en-US" sz="1600" dirty="0" smtClean="0">
                <a:solidFill>
                  <a:schemeClr val="tx1"/>
                </a:solidFill>
                <a:latin typeface="+mn-lt"/>
              </a:rPr>
              <a:t> </a:t>
            </a:r>
            <a:r>
              <a:rPr lang="en-US" sz="1600" dirty="0" err="1" smtClean="0">
                <a:solidFill>
                  <a:schemeClr val="tx1"/>
                </a:solidFill>
                <a:latin typeface="+mn-lt"/>
              </a:rPr>
              <a:t>escenarios</a:t>
            </a:r>
            <a:r>
              <a:rPr lang="en-US" sz="1600" dirty="0" smtClean="0">
                <a:solidFill>
                  <a:schemeClr val="tx1"/>
                </a:solidFill>
                <a:latin typeface="+mn-lt"/>
              </a:rPr>
              <a:t> </a:t>
            </a:r>
            <a:r>
              <a:rPr lang="en-US" sz="1600" dirty="0" err="1" smtClean="0">
                <a:solidFill>
                  <a:schemeClr val="tx1"/>
                </a:solidFill>
                <a:latin typeface="+mn-lt"/>
              </a:rPr>
              <a:t>como</a:t>
            </a:r>
            <a:r>
              <a:rPr lang="en-US" sz="1600" dirty="0" smtClean="0">
                <a:solidFill>
                  <a:schemeClr val="tx1"/>
                </a:solidFill>
                <a:latin typeface="+mn-lt"/>
              </a:rPr>
              <a:t> </a:t>
            </a:r>
            <a:r>
              <a:rPr lang="en-US" sz="1600" dirty="0" err="1" smtClean="0">
                <a:solidFill>
                  <a:schemeClr val="tx1"/>
                </a:solidFill>
                <a:latin typeface="+mn-lt"/>
              </a:rPr>
              <a:t>pasar</a:t>
            </a:r>
            <a:r>
              <a:rPr lang="en-US" sz="1600" dirty="0" smtClean="0">
                <a:solidFill>
                  <a:schemeClr val="tx1"/>
                </a:solidFill>
                <a:latin typeface="+mn-lt"/>
              </a:rPr>
              <a:t> </a:t>
            </a:r>
            <a:r>
              <a:rPr lang="en-US" sz="1600" dirty="0" err="1" smtClean="0">
                <a:solidFill>
                  <a:schemeClr val="tx1"/>
                </a:solidFill>
                <a:latin typeface="+mn-lt"/>
              </a:rPr>
              <a:t>parámetros</a:t>
            </a:r>
            <a:r>
              <a:rPr lang="en-US" sz="1600" dirty="0" smtClean="0">
                <a:solidFill>
                  <a:schemeClr val="tx1"/>
                </a:solidFill>
                <a:latin typeface="+mn-lt"/>
              </a:rPr>
              <a:t> a un command o </a:t>
            </a:r>
            <a:r>
              <a:rPr lang="en-US" sz="1600" dirty="0" err="1" smtClean="0">
                <a:solidFill>
                  <a:schemeClr val="tx1"/>
                </a:solidFill>
                <a:latin typeface="+mn-lt"/>
              </a:rPr>
              <a:t>ICommand.CanExecute</a:t>
            </a:r>
            <a:endParaRPr lang="en-US" sz="1600" dirty="0">
              <a:solidFill>
                <a:schemeClr val="tx1"/>
              </a:solidFill>
              <a:latin typeface="+mn-lt"/>
            </a:endParaRPr>
          </a:p>
        </p:txBody>
      </p:sp>
      <p:sp>
        <p:nvSpPr>
          <p:cNvPr id="3" name="Title 2"/>
          <p:cNvSpPr>
            <a:spLocks noGrp="1"/>
          </p:cNvSpPr>
          <p:nvPr>
            <p:ph type="title"/>
          </p:nvPr>
        </p:nvSpPr>
        <p:spPr/>
        <p:txBody>
          <a:bodyPr/>
          <a:lstStyle/>
          <a:p>
            <a:r>
              <a:rPr lang="en-US" dirty="0" smtClean="0"/>
              <a:t>Bindings para Eventos</a:t>
            </a:r>
            <a:endParaRPr lang="en-US" dirty="0"/>
          </a:p>
        </p:txBody>
      </p:sp>
      <p:cxnSp>
        <p:nvCxnSpPr>
          <p:cNvPr id="5" name="Straight Connector 4"/>
          <p:cNvCxnSpPr/>
          <p:nvPr/>
        </p:nvCxnSpPr>
        <p:spPr>
          <a:xfrm>
            <a:off x="2435599" y="1412044"/>
            <a:ext cx="1643445" cy="0"/>
          </a:xfrm>
          <a:prstGeom prst="line">
            <a:avLst/>
          </a:prstGeom>
          <a:ln w="571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73114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fade">
                                      <p:cBhvr>
                                        <p:cTn id="28" dur="500"/>
                                        <p:tgtEl>
                                          <p:spTgt spid="2">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animEffect transition="in" filter="fade">
                                      <p:cBhvr>
                                        <p:cTn id="33" dur="500"/>
                                        <p:tgtEl>
                                          <p:spTgt spid="2">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
                                            <p:txEl>
                                              <p:pRg st="7" end="7"/>
                                            </p:txEl>
                                          </p:spTgt>
                                        </p:tgtEl>
                                        <p:attrNameLst>
                                          <p:attrName>style.visibility</p:attrName>
                                        </p:attrNameLst>
                                      </p:cBhvr>
                                      <p:to>
                                        <p:strVal val="visible"/>
                                      </p:to>
                                    </p:set>
                                    <p:animEffect transition="in" filter="fade">
                                      <p:cBhvr>
                                        <p:cTn id="38" dur="500"/>
                                        <p:tgtEl>
                                          <p:spTgt spid="2">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
                                            <p:txEl>
                                              <p:pRg st="8" end="8"/>
                                            </p:txEl>
                                          </p:spTgt>
                                        </p:tgtEl>
                                        <p:attrNameLst>
                                          <p:attrName>style.visibility</p:attrName>
                                        </p:attrNameLst>
                                      </p:cBhvr>
                                      <p:to>
                                        <p:strVal val="visible"/>
                                      </p:to>
                                    </p:set>
                                    <p:animEffect transition="in" filter="fade">
                                      <p:cBhvr>
                                        <p:cTn id="43" dur="500"/>
                                        <p:tgtEl>
                                          <p:spTgt spid="2">
                                            <p:txEl>
                                              <p:pRg st="8" end="8"/>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2">
                                            <p:txEl>
                                              <p:pRg st="9" end="9"/>
                                            </p:txEl>
                                          </p:spTgt>
                                        </p:tgtEl>
                                        <p:attrNameLst>
                                          <p:attrName>style.visibility</p:attrName>
                                        </p:attrNameLst>
                                      </p:cBhvr>
                                      <p:to>
                                        <p:strVal val="visible"/>
                                      </p:to>
                                    </p:set>
                                    <p:animEffect transition="in" filter="fade">
                                      <p:cBhvr>
                                        <p:cTn id="46"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err="1" smtClean="0"/>
              <a:t>Bindinds</a:t>
            </a:r>
            <a:r>
              <a:rPr lang="en-US" dirty="0" smtClean="0"/>
              <a:t> para Eventos</a:t>
            </a:r>
            <a:endParaRPr lang="en-US" dirty="0"/>
          </a:p>
        </p:txBody>
      </p:sp>
    </p:spTree>
    <p:extLst>
      <p:ext uri="{BB962C8B-B14F-4D97-AF65-F5344CB8AC3E}">
        <p14:creationId xmlns:p14="http://schemas.microsoft.com/office/powerpoint/2010/main" val="3517401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Efectos</a:t>
            </a:r>
            <a:endParaRPr lang="en-US" dirty="0"/>
          </a:p>
        </p:txBody>
      </p:sp>
    </p:spTree>
    <p:extLst>
      <p:ext uri="{BB962C8B-B14F-4D97-AF65-F5344CB8AC3E}">
        <p14:creationId xmlns:p14="http://schemas.microsoft.com/office/powerpoint/2010/main" val="487779055"/>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PerspectiveTransform3D</a:t>
            </a:r>
            <a:br>
              <a:rPr lang="en-US" dirty="0" smtClean="0"/>
            </a:br>
            <a:r>
              <a:rPr lang="en-US" sz="3529" dirty="0" err="1" smtClean="0"/>
              <a:t>Transformaciones</a:t>
            </a:r>
            <a:r>
              <a:rPr lang="en-US" sz="3529" dirty="0" smtClean="0"/>
              <a:t> 3D (</a:t>
            </a:r>
            <a:r>
              <a:rPr lang="en-US" sz="3529" dirty="0" err="1" smtClean="0"/>
              <a:t>Efectos</a:t>
            </a:r>
            <a:r>
              <a:rPr lang="en-US" sz="3529" dirty="0" smtClean="0"/>
              <a:t>: </a:t>
            </a:r>
            <a:r>
              <a:rPr lang="en-US" sz="3529" dirty="0" err="1" smtClean="0"/>
              <a:t>Rotaciones</a:t>
            </a:r>
            <a:r>
              <a:rPr lang="en-US" sz="3529" dirty="0" smtClean="0"/>
              <a:t> 3D, </a:t>
            </a:r>
            <a:r>
              <a:rPr lang="en-US" sz="3529" dirty="0"/>
              <a:t>Parallax)</a:t>
            </a:r>
            <a:endParaRPr lang="en-US" sz="3529" dirty="0"/>
          </a:p>
        </p:txBody>
      </p:sp>
      <p:sp>
        <p:nvSpPr>
          <p:cNvPr id="7" name="Rectangle 6"/>
          <p:cNvSpPr/>
          <p:nvPr/>
        </p:nvSpPr>
        <p:spPr>
          <a:xfrm>
            <a:off x="418643" y="1785555"/>
            <a:ext cx="11194034" cy="4978484"/>
          </a:xfrm>
          <a:prstGeom prst="rect">
            <a:avLst/>
          </a:prstGeom>
        </p:spPr>
        <p:txBody>
          <a:bodyPr wrap="square">
            <a:spAutoFit/>
          </a:bodyPr>
          <a:lstStyle/>
          <a:p>
            <a:r>
              <a:rPr lang="en-US" sz="1765" dirty="0">
                <a:solidFill>
                  <a:srgbClr val="0000FF"/>
                </a:solidFill>
                <a:highlight>
                  <a:srgbClr val="FFFFFF"/>
                </a:highlight>
                <a:latin typeface="Consolas" panose="020B0609020204030204" pitchFamily="49" charset="0"/>
              </a:rPr>
              <a:t>&lt;</a:t>
            </a:r>
            <a:r>
              <a:rPr lang="en-US" sz="1765" dirty="0">
                <a:solidFill>
                  <a:srgbClr val="A31515"/>
                </a:solidFill>
                <a:highlight>
                  <a:srgbClr val="FFFFFF"/>
                </a:highlight>
                <a:latin typeface="Consolas" panose="020B0609020204030204" pitchFamily="49" charset="0"/>
              </a:rPr>
              <a:t>Grid</a:t>
            </a:r>
            <a:r>
              <a:rPr lang="en-US" sz="1765" dirty="0">
                <a:solidFill>
                  <a:srgbClr val="0000FF"/>
                </a:solidFill>
                <a:highlight>
                  <a:srgbClr val="FFFFFF"/>
                </a:highlight>
                <a:latin typeface="Consolas" panose="020B0609020204030204" pitchFamily="49" charset="0"/>
              </a:rPr>
              <a:t>&gt;</a:t>
            </a:r>
          </a:p>
          <a:p>
            <a:r>
              <a:rPr lang="en-US" sz="1765" dirty="0">
                <a:solidFill>
                  <a:srgbClr val="0000FF"/>
                </a:solidFill>
                <a:highlight>
                  <a:srgbClr val="FFFFFF"/>
                </a:highlight>
                <a:latin typeface="Consolas" panose="020B0609020204030204" pitchFamily="49" charset="0"/>
              </a:rPr>
              <a:t>  &lt;</a:t>
            </a:r>
            <a:r>
              <a:rPr lang="en-US" sz="1765" dirty="0">
                <a:solidFill>
                  <a:srgbClr val="A31515"/>
                </a:solidFill>
                <a:highlight>
                  <a:srgbClr val="FFFFFF"/>
                </a:highlight>
                <a:latin typeface="Consolas" panose="020B0609020204030204" pitchFamily="49" charset="0"/>
              </a:rPr>
              <a:t>Grid.Transform3D</a:t>
            </a:r>
            <a:r>
              <a:rPr lang="en-US" sz="1765" dirty="0">
                <a:solidFill>
                  <a:srgbClr val="0000FF"/>
                </a:solidFill>
                <a:highlight>
                  <a:srgbClr val="FFFFFF"/>
                </a:highlight>
                <a:latin typeface="Consolas" panose="020B0609020204030204" pitchFamily="49" charset="0"/>
              </a:rPr>
              <a:t>&gt;</a:t>
            </a:r>
          </a:p>
          <a:p>
            <a:r>
              <a:rPr lang="en-US" sz="1765" dirty="0">
                <a:solidFill>
                  <a:srgbClr val="008000"/>
                </a:solidFill>
                <a:highlight>
                  <a:srgbClr val="FFFFFF"/>
                </a:highlight>
                <a:latin typeface="Consolas" panose="020B0609020204030204" pitchFamily="49" charset="0"/>
              </a:rPr>
              <a:t>    &lt;!– Parent Camera --&gt;</a:t>
            </a:r>
            <a:endParaRPr lang="en-US" sz="1765" dirty="0">
              <a:solidFill>
                <a:srgbClr val="000000"/>
              </a:solidFill>
              <a:highlight>
                <a:srgbClr val="FFFFFF"/>
              </a:highlight>
              <a:latin typeface="Consolas" panose="020B0609020204030204" pitchFamily="49" charset="0"/>
            </a:endParaRPr>
          </a:p>
          <a:p>
            <a:r>
              <a:rPr lang="en-US" sz="1765" dirty="0">
                <a:solidFill>
                  <a:srgbClr val="0000FF"/>
                </a:solidFill>
                <a:highlight>
                  <a:srgbClr val="FFFFFF"/>
                </a:highlight>
                <a:latin typeface="Consolas" panose="020B0609020204030204" pitchFamily="49" charset="0"/>
              </a:rPr>
              <a:t>    &lt;</a:t>
            </a:r>
            <a:r>
              <a:rPr lang="en-US" sz="1765" dirty="0">
                <a:solidFill>
                  <a:srgbClr val="A31515"/>
                </a:solidFill>
                <a:highlight>
                  <a:srgbClr val="FFFFFF"/>
                </a:highlight>
                <a:latin typeface="Consolas" panose="020B0609020204030204" pitchFamily="49" charset="0"/>
              </a:rPr>
              <a:t>PerspectiveTransform3D</a:t>
            </a:r>
            <a:r>
              <a:rPr lang="en-US" sz="1765" dirty="0">
                <a:solidFill>
                  <a:srgbClr val="0000FF"/>
                </a:solidFill>
                <a:highlight>
                  <a:srgbClr val="FFFFFF"/>
                </a:highlight>
                <a:latin typeface="Consolas" panose="020B0609020204030204" pitchFamily="49" charset="0"/>
              </a:rPr>
              <a:t>/&gt;</a:t>
            </a:r>
            <a:endParaRPr lang="en-US" sz="1765" dirty="0">
              <a:solidFill>
                <a:srgbClr val="000000"/>
              </a:solidFill>
              <a:highlight>
                <a:srgbClr val="FFFFFF"/>
              </a:highlight>
              <a:latin typeface="Consolas" panose="020B0609020204030204" pitchFamily="49" charset="0"/>
            </a:endParaRPr>
          </a:p>
          <a:p>
            <a:r>
              <a:rPr lang="en-US" sz="1765" dirty="0">
                <a:solidFill>
                  <a:srgbClr val="0000FF"/>
                </a:solidFill>
                <a:highlight>
                  <a:srgbClr val="FFFFFF"/>
                </a:highlight>
                <a:latin typeface="Consolas" panose="020B0609020204030204" pitchFamily="49" charset="0"/>
              </a:rPr>
              <a:t>  &lt;/</a:t>
            </a:r>
            <a:r>
              <a:rPr lang="en-US" sz="1765" dirty="0">
                <a:solidFill>
                  <a:srgbClr val="A31515"/>
                </a:solidFill>
                <a:highlight>
                  <a:srgbClr val="FFFFFF"/>
                </a:highlight>
                <a:latin typeface="Consolas" panose="020B0609020204030204" pitchFamily="49" charset="0"/>
              </a:rPr>
              <a:t>Grid.Transform3D</a:t>
            </a:r>
            <a:r>
              <a:rPr lang="en-US" sz="1765" dirty="0">
                <a:solidFill>
                  <a:srgbClr val="0000FF"/>
                </a:solidFill>
                <a:highlight>
                  <a:srgbClr val="FFFFFF"/>
                </a:highlight>
                <a:latin typeface="Consolas" panose="020B0609020204030204" pitchFamily="49" charset="0"/>
              </a:rPr>
              <a:t>&gt;</a:t>
            </a:r>
            <a:endParaRPr lang="en-US" sz="1765" dirty="0">
              <a:solidFill>
                <a:srgbClr val="0000FF"/>
              </a:solidFill>
              <a:highlight>
                <a:srgbClr val="FFFFFF"/>
              </a:highlight>
              <a:latin typeface="Consolas" panose="020B0609020204030204" pitchFamily="49" charset="0"/>
            </a:endParaRPr>
          </a:p>
          <a:p>
            <a:endParaRPr lang="en-US" sz="1765" dirty="0">
              <a:solidFill>
                <a:srgbClr val="0000FF"/>
              </a:solidFill>
              <a:highlight>
                <a:srgbClr val="FFFFFF"/>
              </a:highlight>
              <a:latin typeface="Consolas" panose="020B0609020204030204" pitchFamily="49" charset="0"/>
            </a:endParaRPr>
          </a:p>
          <a:p>
            <a:r>
              <a:rPr lang="en-US" sz="1765" dirty="0">
                <a:solidFill>
                  <a:srgbClr val="0000FF"/>
                </a:solidFill>
                <a:highlight>
                  <a:srgbClr val="FFFFFF"/>
                </a:highlight>
                <a:latin typeface="Consolas" panose="020B0609020204030204" pitchFamily="49" charset="0"/>
              </a:rPr>
              <a:t> </a:t>
            </a:r>
            <a:r>
              <a:rPr lang="en-US" sz="1765" dirty="0">
                <a:solidFill>
                  <a:srgbClr val="0000FF"/>
                </a:solidFill>
                <a:highlight>
                  <a:srgbClr val="FFFFFF"/>
                </a:highlight>
                <a:latin typeface="Consolas" panose="020B0609020204030204" pitchFamily="49" charset="0"/>
              </a:rPr>
              <a:t> &lt;</a:t>
            </a:r>
            <a:r>
              <a:rPr lang="en-US" sz="1765" dirty="0">
                <a:solidFill>
                  <a:srgbClr val="A31515"/>
                </a:solidFill>
                <a:highlight>
                  <a:srgbClr val="FFFFFF"/>
                </a:highlight>
                <a:latin typeface="Consolas" panose="020B0609020204030204" pitchFamily="49" charset="0"/>
              </a:rPr>
              <a:t>Border</a:t>
            </a:r>
            <a:r>
              <a:rPr lang="en-US" sz="1765" dirty="0">
                <a:solidFill>
                  <a:srgbClr val="FF0000"/>
                </a:solidFill>
                <a:highlight>
                  <a:srgbClr val="FFFFFF"/>
                </a:highlight>
                <a:latin typeface="Consolas" panose="020B0609020204030204" pitchFamily="49" charset="0"/>
              </a:rPr>
              <a:t> Background</a:t>
            </a:r>
            <a:r>
              <a:rPr lang="en-US" sz="1765" dirty="0">
                <a:solidFill>
                  <a:srgbClr val="0000FF"/>
                </a:solidFill>
                <a:highlight>
                  <a:srgbClr val="FFFFFF"/>
                </a:highlight>
                <a:latin typeface="Consolas" panose="020B0609020204030204" pitchFamily="49" charset="0"/>
              </a:rPr>
              <a:t>="#FF7F00"&gt;</a:t>
            </a:r>
            <a:endParaRPr lang="en-US" sz="1765" dirty="0">
              <a:solidFill>
                <a:srgbClr val="000000"/>
              </a:solidFill>
              <a:highlight>
                <a:srgbClr val="FFFFFF"/>
              </a:highlight>
              <a:latin typeface="Consolas" panose="020B0609020204030204" pitchFamily="49" charset="0"/>
            </a:endParaRPr>
          </a:p>
          <a:p>
            <a:r>
              <a:rPr lang="en-US" sz="1765" dirty="0">
                <a:solidFill>
                  <a:srgbClr val="0000FF"/>
                </a:solidFill>
                <a:highlight>
                  <a:srgbClr val="FFFFFF"/>
                </a:highlight>
                <a:latin typeface="Consolas" panose="020B0609020204030204" pitchFamily="49" charset="0"/>
              </a:rPr>
              <a:t>    &lt;</a:t>
            </a:r>
            <a:r>
              <a:rPr lang="en-US" sz="1765" dirty="0">
                <a:solidFill>
                  <a:srgbClr val="A31515"/>
                </a:solidFill>
                <a:highlight>
                  <a:srgbClr val="FFFFFF"/>
                </a:highlight>
                <a:latin typeface="Consolas" panose="020B0609020204030204" pitchFamily="49" charset="0"/>
              </a:rPr>
              <a:t>Border.Transform3D</a:t>
            </a:r>
            <a:r>
              <a:rPr lang="en-US" sz="1765" dirty="0">
                <a:solidFill>
                  <a:srgbClr val="0000FF"/>
                </a:solidFill>
                <a:highlight>
                  <a:srgbClr val="FFFFFF"/>
                </a:highlight>
                <a:latin typeface="Consolas" panose="020B0609020204030204" pitchFamily="49" charset="0"/>
              </a:rPr>
              <a:t>&gt;</a:t>
            </a:r>
            <a:endParaRPr lang="en-US" sz="1765" dirty="0">
              <a:solidFill>
                <a:srgbClr val="000000"/>
              </a:solidFill>
              <a:highlight>
                <a:srgbClr val="FFFFFF"/>
              </a:highlight>
              <a:latin typeface="Consolas" panose="020B0609020204030204" pitchFamily="49" charset="0"/>
            </a:endParaRPr>
          </a:p>
          <a:p>
            <a:r>
              <a:rPr lang="en-US" sz="1765" dirty="0">
                <a:solidFill>
                  <a:srgbClr val="0000FF"/>
                </a:solidFill>
                <a:highlight>
                  <a:srgbClr val="FFFFFF"/>
                </a:highlight>
                <a:latin typeface="Consolas" panose="020B0609020204030204" pitchFamily="49" charset="0"/>
              </a:rPr>
              <a:t>      &lt;</a:t>
            </a:r>
            <a:r>
              <a:rPr lang="en-US" sz="1765" dirty="0">
                <a:solidFill>
                  <a:srgbClr val="A31515"/>
                </a:solidFill>
                <a:highlight>
                  <a:srgbClr val="FFFFFF"/>
                </a:highlight>
                <a:latin typeface="Consolas" panose="020B0609020204030204" pitchFamily="49" charset="0"/>
              </a:rPr>
              <a:t>CompositeTransform3D</a:t>
            </a:r>
            <a:r>
              <a:rPr lang="en-US" sz="1765" dirty="0">
                <a:solidFill>
                  <a:srgbClr val="FF0000"/>
                </a:solidFill>
                <a:highlight>
                  <a:srgbClr val="FFFFFF"/>
                </a:highlight>
                <a:latin typeface="Consolas" panose="020B0609020204030204" pitchFamily="49" charset="0"/>
              </a:rPr>
              <a:t> </a:t>
            </a:r>
            <a:r>
              <a:rPr lang="en-US" sz="1765" b="1" dirty="0" err="1">
                <a:solidFill>
                  <a:srgbClr val="FF0000"/>
                </a:solidFill>
                <a:highlight>
                  <a:srgbClr val="FFFFFF"/>
                </a:highlight>
                <a:latin typeface="Consolas" panose="020B0609020204030204" pitchFamily="49" charset="0"/>
              </a:rPr>
              <a:t>RotationX</a:t>
            </a:r>
            <a:r>
              <a:rPr lang="en-US" sz="1765" dirty="0">
                <a:solidFill>
                  <a:srgbClr val="0000FF"/>
                </a:solidFill>
                <a:highlight>
                  <a:srgbClr val="FFFFFF"/>
                </a:highlight>
                <a:latin typeface="Consolas" panose="020B0609020204030204" pitchFamily="49" charset="0"/>
              </a:rPr>
              <a:t>="-90 " </a:t>
            </a:r>
            <a:r>
              <a:rPr lang="en-US" sz="1765" dirty="0">
                <a:solidFill>
                  <a:srgbClr val="0000FF"/>
                </a:solidFill>
                <a:highlight>
                  <a:srgbClr val="FFFFFF"/>
                </a:highlight>
                <a:latin typeface="Consolas" panose="020B0609020204030204" pitchFamily="49" charset="0"/>
              </a:rPr>
              <a:t>…/&gt;</a:t>
            </a:r>
            <a:endParaRPr lang="en-US" sz="1765" dirty="0">
              <a:solidFill>
                <a:srgbClr val="000000"/>
              </a:solidFill>
              <a:highlight>
                <a:srgbClr val="FFFFFF"/>
              </a:highlight>
              <a:latin typeface="Consolas" panose="020B0609020204030204" pitchFamily="49" charset="0"/>
            </a:endParaRPr>
          </a:p>
          <a:p>
            <a:r>
              <a:rPr lang="en-US" sz="1765" dirty="0">
                <a:solidFill>
                  <a:srgbClr val="0000FF"/>
                </a:solidFill>
                <a:highlight>
                  <a:srgbClr val="FFFFFF"/>
                </a:highlight>
                <a:latin typeface="Consolas" panose="020B0609020204030204" pitchFamily="49" charset="0"/>
              </a:rPr>
              <a:t>    &lt;/</a:t>
            </a:r>
            <a:r>
              <a:rPr lang="en-US" sz="1765" dirty="0">
                <a:solidFill>
                  <a:srgbClr val="A31515"/>
                </a:solidFill>
                <a:highlight>
                  <a:srgbClr val="FFFFFF"/>
                </a:highlight>
                <a:latin typeface="Consolas" panose="020B0609020204030204" pitchFamily="49" charset="0"/>
              </a:rPr>
              <a:t>Border.Transform3D</a:t>
            </a:r>
            <a:r>
              <a:rPr lang="en-US" sz="1765" dirty="0">
                <a:solidFill>
                  <a:srgbClr val="0000FF"/>
                </a:solidFill>
                <a:highlight>
                  <a:srgbClr val="FFFFFF"/>
                </a:highlight>
                <a:latin typeface="Consolas" panose="020B0609020204030204" pitchFamily="49" charset="0"/>
              </a:rPr>
              <a:t>&gt;</a:t>
            </a:r>
            <a:endParaRPr lang="en-US" sz="1765" dirty="0">
              <a:solidFill>
                <a:srgbClr val="000000"/>
              </a:solidFill>
              <a:highlight>
                <a:srgbClr val="FFFFFF"/>
              </a:highlight>
              <a:latin typeface="Consolas" panose="020B0609020204030204" pitchFamily="49" charset="0"/>
            </a:endParaRPr>
          </a:p>
          <a:p>
            <a:r>
              <a:rPr lang="en-US" sz="1765" dirty="0">
                <a:solidFill>
                  <a:srgbClr val="0000FF"/>
                </a:solidFill>
                <a:highlight>
                  <a:srgbClr val="FFFFFF"/>
                </a:highlight>
                <a:latin typeface="Consolas" panose="020B0609020204030204" pitchFamily="49" charset="0"/>
              </a:rPr>
              <a:t>  &lt;/</a:t>
            </a:r>
            <a:r>
              <a:rPr lang="en-US" sz="1765" dirty="0">
                <a:solidFill>
                  <a:srgbClr val="A31515"/>
                </a:solidFill>
                <a:highlight>
                  <a:srgbClr val="FFFFFF"/>
                </a:highlight>
                <a:latin typeface="Consolas" panose="020B0609020204030204" pitchFamily="49" charset="0"/>
              </a:rPr>
              <a:t>Border</a:t>
            </a:r>
            <a:r>
              <a:rPr lang="en-US" sz="1765" dirty="0">
                <a:solidFill>
                  <a:srgbClr val="0000FF"/>
                </a:solidFill>
                <a:highlight>
                  <a:srgbClr val="FFFFFF"/>
                </a:highlight>
                <a:latin typeface="Consolas" panose="020B0609020204030204" pitchFamily="49" charset="0"/>
              </a:rPr>
              <a:t>&gt;</a:t>
            </a:r>
            <a:endParaRPr lang="en-US" sz="1765" dirty="0">
              <a:solidFill>
                <a:srgbClr val="0000FF"/>
              </a:solidFill>
              <a:highlight>
                <a:srgbClr val="FFFFFF"/>
              </a:highlight>
              <a:latin typeface="Consolas" panose="020B0609020204030204" pitchFamily="49" charset="0"/>
            </a:endParaRPr>
          </a:p>
          <a:p>
            <a:endParaRPr lang="en-US" sz="1765" dirty="0">
              <a:solidFill>
                <a:srgbClr val="0000FF"/>
              </a:solidFill>
              <a:highlight>
                <a:srgbClr val="FFFFFF"/>
              </a:highlight>
              <a:latin typeface="Consolas" panose="020B0609020204030204" pitchFamily="49" charset="0"/>
            </a:endParaRPr>
          </a:p>
          <a:p>
            <a:r>
              <a:rPr lang="en-US" sz="1765" dirty="0">
                <a:solidFill>
                  <a:srgbClr val="0000FF"/>
                </a:solidFill>
                <a:highlight>
                  <a:srgbClr val="FFFFFF"/>
                </a:highlight>
                <a:latin typeface="Consolas" panose="020B0609020204030204" pitchFamily="49" charset="0"/>
              </a:rPr>
              <a:t> </a:t>
            </a:r>
            <a:r>
              <a:rPr lang="en-US" sz="1765" dirty="0">
                <a:solidFill>
                  <a:srgbClr val="0000FF"/>
                </a:solidFill>
                <a:highlight>
                  <a:srgbClr val="FFFFFF"/>
                </a:highlight>
                <a:latin typeface="Consolas" panose="020B0609020204030204" pitchFamily="49" charset="0"/>
              </a:rPr>
              <a:t> &lt;</a:t>
            </a:r>
            <a:r>
              <a:rPr lang="en-US" sz="1765" dirty="0">
                <a:solidFill>
                  <a:srgbClr val="A31515"/>
                </a:solidFill>
                <a:highlight>
                  <a:srgbClr val="FFFFFF"/>
                </a:highlight>
                <a:latin typeface="Consolas" panose="020B0609020204030204" pitchFamily="49" charset="0"/>
              </a:rPr>
              <a:t>Border</a:t>
            </a:r>
            <a:r>
              <a:rPr lang="en-US" sz="1765" dirty="0">
                <a:solidFill>
                  <a:srgbClr val="FF0000"/>
                </a:solidFill>
                <a:highlight>
                  <a:srgbClr val="FFFFFF"/>
                </a:highlight>
                <a:latin typeface="Consolas" panose="020B0609020204030204" pitchFamily="49" charset="0"/>
              </a:rPr>
              <a:t> Background</a:t>
            </a:r>
            <a:r>
              <a:rPr lang="en-US" sz="1765" dirty="0">
                <a:solidFill>
                  <a:srgbClr val="0000FF"/>
                </a:solidFill>
                <a:highlight>
                  <a:srgbClr val="FFFFFF"/>
                </a:highlight>
                <a:latin typeface="Consolas" panose="020B0609020204030204" pitchFamily="49" charset="0"/>
              </a:rPr>
              <a:t>="#FF6700"&gt;</a:t>
            </a:r>
            <a:endParaRPr lang="en-US" sz="1765" dirty="0">
              <a:solidFill>
                <a:srgbClr val="000000"/>
              </a:solidFill>
              <a:highlight>
                <a:srgbClr val="FFFFFF"/>
              </a:highlight>
              <a:latin typeface="Consolas" panose="020B0609020204030204" pitchFamily="49" charset="0"/>
            </a:endParaRPr>
          </a:p>
          <a:p>
            <a:r>
              <a:rPr lang="en-US" sz="1765" dirty="0">
                <a:solidFill>
                  <a:srgbClr val="0000FF"/>
                </a:solidFill>
                <a:highlight>
                  <a:srgbClr val="FFFFFF"/>
                </a:highlight>
                <a:latin typeface="Consolas" panose="020B0609020204030204" pitchFamily="49" charset="0"/>
              </a:rPr>
              <a:t>    &lt;</a:t>
            </a:r>
            <a:r>
              <a:rPr lang="en-US" sz="1765" dirty="0">
                <a:solidFill>
                  <a:srgbClr val="A31515"/>
                </a:solidFill>
                <a:highlight>
                  <a:srgbClr val="FFFFFF"/>
                </a:highlight>
                <a:latin typeface="Consolas" panose="020B0609020204030204" pitchFamily="49" charset="0"/>
              </a:rPr>
              <a:t>Border.Transform3D</a:t>
            </a:r>
            <a:r>
              <a:rPr lang="en-US" sz="1765" dirty="0">
                <a:solidFill>
                  <a:srgbClr val="0000FF"/>
                </a:solidFill>
                <a:highlight>
                  <a:srgbClr val="FFFFFF"/>
                </a:highlight>
                <a:latin typeface="Consolas" panose="020B0609020204030204" pitchFamily="49" charset="0"/>
              </a:rPr>
              <a:t>&gt;</a:t>
            </a:r>
            <a:endParaRPr lang="en-US" sz="1765" dirty="0">
              <a:solidFill>
                <a:srgbClr val="000000"/>
              </a:solidFill>
              <a:highlight>
                <a:srgbClr val="FFFFFF"/>
              </a:highlight>
              <a:latin typeface="Consolas" panose="020B0609020204030204" pitchFamily="49" charset="0"/>
            </a:endParaRPr>
          </a:p>
          <a:p>
            <a:r>
              <a:rPr lang="en-US" sz="1765" dirty="0">
                <a:solidFill>
                  <a:srgbClr val="0000FF"/>
                </a:solidFill>
                <a:highlight>
                  <a:srgbClr val="FFFFFF"/>
                </a:highlight>
                <a:latin typeface="Consolas" panose="020B0609020204030204" pitchFamily="49" charset="0"/>
              </a:rPr>
              <a:t>      &lt;</a:t>
            </a:r>
            <a:r>
              <a:rPr lang="en-US" sz="1765" dirty="0">
                <a:solidFill>
                  <a:srgbClr val="A31515"/>
                </a:solidFill>
                <a:highlight>
                  <a:srgbClr val="FFFFFF"/>
                </a:highlight>
                <a:latin typeface="Consolas" panose="020B0609020204030204" pitchFamily="49" charset="0"/>
              </a:rPr>
              <a:t>CompositeTransform3D</a:t>
            </a:r>
            <a:r>
              <a:rPr lang="en-US" sz="1765" dirty="0">
                <a:solidFill>
                  <a:srgbClr val="FF0000"/>
                </a:solidFill>
                <a:highlight>
                  <a:srgbClr val="FFFFFF"/>
                </a:highlight>
                <a:latin typeface="Consolas" panose="020B0609020204030204" pitchFamily="49" charset="0"/>
              </a:rPr>
              <a:t> </a:t>
            </a:r>
            <a:r>
              <a:rPr lang="en-US" sz="1765" b="1" dirty="0" err="1">
                <a:solidFill>
                  <a:srgbClr val="FF0000"/>
                </a:solidFill>
                <a:highlight>
                  <a:srgbClr val="FFFFFF"/>
                </a:highlight>
                <a:latin typeface="Consolas" panose="020B0609020204030204" pitchFamily="49" charset="0"/>
              </a:rPr>
              <a:t>RotationY</a:t>
            </a:r>
            <a:r>
              <a:rPr lang="en-US" sz="1765" dirty="0">
                <a:solidFill>
                  <a:srgbClr val="0000FF"/>
                </a:solidFill>
                <a:highlight>
                  <a:srgbClr val="FFFFFF"/>
                </a:highlight>
                <a:latin typeface="Consolas" panose="020B0609020204030204" pitchFamily="49" charset="0"/>
              </a:rPr>
              <a:t>="-</a:t>
            </a:r>
            <a:r>
              <a:rPr lang="en-US" sz="1765" dirty="0">
                <a:solidFill>
                  <a:srgbClr val="0000FF"/>
                </a:solidFill>
                <a:highlight>
                  <a:srgbClr val="FFFFFF"/>
                </a:highlight>
                <a:latin typeface="Consolas" panose="020B0609020204030204" pitchFamily="49" charset="0"/>
              </a:rPr>
              <a:t>90" …/&gt;</a:t>
            </a:r>
            <a:endParaRPr lang="en-US" sz="1765" dirty="0">
              <a:solidFill>
                <a:srgbClr val="000000"/>
              </a:solidFill>
              <a:highlight>
                <a:srgbClr val="FFFFFF"/>
              </a:highlight>
              <a:latin typeface="Consolas" panose="020B0609020204030204" pitchFamily="49" charset="0"/>
            </a:endParaRPr>
          </a:p>
          <a:p>
            <a:r>
              <a:rPr lang="en-US" sz="1765" dirty="0">
                <a:solidFill>
                  <a:srgbClr val="0000FF"/>
                </a:solidFill>
                <a:highlight>
                  <a:srgbClr val="FFFFFF"/>
                </a:highlight>
                <a:latin typeface="Consolas" panose="020B0609020204030204" pitchFamily="49" charset="0"/>
              </a:rPr>
              <a:t>    &lt;/</a:t>
            </a:r>
            <a:r>
              <a:rPr lang="en-US" sz="1765" dirty="0">
                <a:solidFill>
                  <a:srgbClr val="A31515"/>
                </a:solidFill>
                <a:highlight>
                  <a:srgbClr val="FFFFFF"/>
                </a:highlight>
                <a:latin typeface="Consolas" panose="020B0609020204030204" pitchFamily="49" charset="0"/>
              </a:rPr>
              <a:t>Border.Transform3D</a:t>
            </a:r>
            <a:r>
              <a:rPr lang="en-US" sz="1765" dirty="0">
                <a:solidFill>
                  <a:srgbClr val="0000FF"/>
                </a:solidFill>
                <a:highlight>
                  <a:srgbClr val="FFFFFF"/>
                </a:highlight>
                <a:latin typeface="Consolas" panose="020B0609020204030204" pitchFamily="49" charset="0"/>
              </a:rPr>
              <a:t>&gt;</a:t>
            </a:r>
            <a:endParaRPr lang="en-US" sz="1765" dirty="0">
              <a:solidFill>
                <a:srgbClr val="000000"/>
              </a:solidFill>
              <a:highlight>
                <a:srgbClr val="FFFFFF"/>
              </a:highlight>
              <a:latin typeface="Consolas" panose="020B0609020204030204" pitchFamily="49" charset="0"/>
            </a:endParaRPr>
          </a:p>
          <a:p>
            <a:r>
              <a:rPr lang="en-US" sz="1765" dirty="0">
                <a:solidFill>
                  <a:srgbClr val="0000FF"/>
                </a:solidFill>
                <a:highlight>
                  <a:srgbClr val="FFFFFF"/>
                </a:highlight>
                <a:latin typeface="Consolas" panose="020B0609020204030204" pitchFamily="49" charset="0"/>
              </a:rPr>
              <a:t>  &lt;/</a:t>
            </a:r>
            <a:r>
              <a:rPr lang="en-US" sz="1765" dirty="0">
                <a:solidFill>
                  <a:srgbClr val="A31515"/>
                </a:solidFill>
                <a:highlight>
                  <a:srgbClr val="FFFFFF"/>
                </a:highlight>
                <a:latin typeface="Consolas" panose="020B0609020204030204" pitchFamily="49" charset="0"/>
              </a:rPr>
              <a:t>Border</a:t>
            </a:r>
            <a:r>
              <a:rPr lang="en-US" sz="1765" dirty="0">
                <a:solidFill>
                  <a:srgbClr val="0000FF"/>
                </a:solidFill>
                <a:highlight>
                  <a:srgbClr val="FFFFFF"/>
                </a:highlight>
                <a:latin typeface="Consolas" panose="020B0609020204030204" pitchFamily="49" charset="0"/>
              </a:rPr>
              <a:t>&gt;</a:t>
            </a:r>
          </a:p>
          <a:p>
            <a:r>
              <a:rPr lang="en-US" sz="1765" dirty="0">
                <a:solidFill>
                  <a:srgbClr val="0000FF"/>
                </a:solidFill>
                <a:highlight>
                  <a:srgbClr val="FFFFFF"/>
                </a:highlight>
                <a:latin typeface="Consolas" panose="020B0609020204030204" pitchFamily="49" charset="0"/>
              </a:rPr>
              <a:t>&lt;/</a:t>
            </a:r>
            <a:r>
              <a:rPr lang="en-US" sz="1765" dirty="0">
                <a:solidFill>
                  <a:srgbClr val="A31515"/>
                </a:solidFill>
                <a:highlight>
                  <a:srgbClr val="FFFFFF"/>
                </a:highlight>
                <a:latin typeface="Consolas" panose="020B0609020204030204" pitchFamily="49" charset="0"/>
              </a:rPr>
              <a:t>Grid</a:t>
            </a:r>
            <a:r>
              <a:rPr lang="en-US" sz="1765" dirty="0">
                <a:solidFill>
                  <a:srgbClr val="0000FF"/>
                </a:solidFill>
                <a:highlight>
                  <a:srgbClr val="FFFFFF"/>
                </a:highlight>
                <a:latin typeface="Consolas" panose="020B0609020204030204" pitchFamily="49" charset="0"/>
              </a:rPr>
              <a:t>&gt;</a:t>
            </a:r>
            <a:endParaRPr lang="en-US" sz="1765" dirty="0"/>
          </a:p>
        </p:txBody>
      </p:sp>
      <p:pic>
        <p:nvPicPr>
          <p:cNvPr id="2" name="Picture 1"/>
          <p:cNvPicPr>
            <a:picLocks noChangeAspect="1"/>
          </p:cNvPicPr>
          <p:nvPr/>
        </p:nvPicPr>
        <p:blipFill>
          <a:blip r:embed="rId3"/>
          <a:stretch>
            <a:fillRect/>
          </a:stretch>
        </p:blipFill>
        <p:spPr>
          <a:xfrm>
            <a:off x="7291233" y="2457873"/>
            <a:ext cx="3324242" cy="3296229"/>
          </a:xfrm>
          <a:prstGeom prst="rect">
            <a:avLst/>
          </a:prstGeom>
        </p:spPr>
      </p:pic>
      <p:sp>
        <p:nvSpPr>
          <p:cNvPr id="9" name="Rectangle 8"/>
          <p:cNvSpPr/>
          <p:nvPr/>
        </p:nvSpPr>
        <p:spPr bwMode="auto">
          <a:xfrm>
            <a:off x="7291233" y="3429001"/>
            <a:ext cx="2467105" cy="1419339"/>
          </a:xfrm>
          <a:prstGeom prst="rect">
            <a:avLst/>
          </a:prstGeom>
          <a:noFill/>
          <a:ln w="571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04641149"/>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err="1" smtClean="0"/>
              <a:t>Efectos</a:t>
            </a:r>
            <a:endParaRPr lang="en-US" dirty="0"/>
          </a:p>
        </p:txBody>
      </p:sp>
    </p:spTree>
    <p:extLst>
      <p:ext uri="{BB962C8B-B14F-4D97-AF65-F5344CB8AC3E}">
        <p14:creationId xmlns:p14="http://schemas.microsoft.com/office/powerpoint/2010/main" val="355565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z="3200" dirty="0" err="1" smtClean="0"/>
              <a:t>Novedades</a:t>
            </a:r>
            <a:r>
              <a:rPr lang="en-US" sz="3200" dirty="0" smtClean="0"/>
              <a:t> </a:t>
            </a:r>
            <a:r>
              <a:rPr lang="en-US" sz="3200" dirty="0" err="1" smtClean="0"/>
              <a:t>en</a:t>
            </a:r>
            <a:r>
              <a:rPr lang="en-US" sz="3200" dirty="0" smtClean="0"/>
              <a:t> </a:t>
            </a:r>
            <a:r>
              <a:rPr lang="en-US" sz="3200" dirty="0" err="1" smtClean="0"/>
              <a:t>controles</a:t>
            </a:r>
            <a:endParaRPr lang="en-US" sz="3200" dirty="0" smtClean="0"/>
          </a:p>
          <a:p>
            <a:pPr lvl="1"/>
            <a:r>
              <a:rPr lang="en-US" sz="1800" dirty="0" err="1" smtClean="0"/>
              <a:t>SplitView</a:t>
            </a:r>
            <a:endParaRPr lang="en-US" sz="1800" dirty="0"/>
          </a:p>
          <a:p>
            <a:pPr lvl="1"/>
            <a:r>
              <a:rPr lang="en-US" sz="1800" dirty="0" smtClean="0"/>
              <a:t>Pivot</a:t>
            </a:r>
            <a:endParaRPr lang="en-US" sz="1800" dirty="0"/>
          </a:p>
          <a:p>
            <a:pPr lvl="1"/>
            <a:r>
              <a:rPr lang="en-US" sz="1800" dirty="0" smtClean="0"/>
              <a:t>Ink Canvas</a:t>
            </a:r>
            <a:endParaRPr lang="en-US" sz="3200" dirty="0" smtClean="0"/>
          </a:p>
          <a:p>
            <a:r>
              <a:rPr lang="en-US" sz="3200" dirty="0" err="1" smtClean="0"/>
              <a:t>Novedades</a:t>
            </a:r>
            <a:r>
              <a:rPr lang="en-US" sz="3200" dirty="0" smtClean="0"/>
              <a:t> </a:t>
            </a:r>
            <a:r>
              <a:rPr lang="en-US" sz="3200" dirty="0" err="1" smtClean="0"/>
              <a:t>en</a:t>
            </a:r>
            <a:r>
              <a:rPr lang="en-US" sz="3200" dirty="0" smtClean="0"/>
              <a:t> Bindings</a:t>
            </a:r>
          </a:p>
          <a:p>
            <a:pPr lvl="1"/>
            <a:r>
              <a:rPr lang="en-US" sz="1800" dirty="0" smtClean="0"/>
              <a:t>X:Bind</a:t>
            </a:r>
            <a:endParaRPr lang="en-US" sz="1800" dirty="0" smtClean="0"/>
          </a:p>
          <a:p>
            <a:pPr lvl="1"/>
            <a:r>
              <a:rPr lang="en-US" sz="1800" dirty="0" smtClean="0"/>
              <a:t>X:Phase</a:t>
            </a:r>
          </a:p>
          <a:p>
            <a:pPr lvl="1"/>
            <a:r>
              <a:rPr lang="en-US" sz="1800" dirty="0" smtClean="0"/>
              <a:t>Binding Events</a:t>
            </a:r>
            <a:endParaRPr lang="en-US" sz="3200" dirty="0" smtClean="0"/>
          </a:p>
          <a:p>
            <a:r>
              <a:rPr lang="en-US" sz="3200" dirty="0" err="1" smtClean="0"/>
              <a:t>Novedades</a:t>
            </a:r>
            <a:r>
              <a:rPr lang="en-US" sz="3200" dirty="0" smtClean="0"/>
              <a:t> </a:t>
            </a:r>
            <a:r>
              <a:rPr lang="en-US" sz="3200" dirty="0" err="1" smtClean="0"/>
              <a:t>en</a:t>
            </a:r>
            <a:r>
              <a:rPr lang="en-US" sz="3200" dirty="0" smtClean="0"/>
              <a:t> XAML</a:t>
            </a:r>
          </a:p>
          <a:p>
            <a:pPr lvl="1"/>
            <a:r>
              <a:rPr lang="en-US" sz="1800" dirty="0" err="1" smtClean="0"/>
              <a:t>Efectos</a:t>
            </a:r>
            <a:endParaRPr lang="en-US" sz="1800" dirty="0" smtClean="0"/>
          </a:p>
          <a:p>
            <a:pPr lvl="1"/>
            <a:r>
              <a:rPr lang="en-US" sz="1800" dirty="0" err="1" smtClean="0"/>
              <a:t>Animaciones</a:t>
            </a:r>
            <a:endParaRPr lang="en-US" sz="1800" dirty="0" smtClean="0"/>
          </a:p>
          <a:p>
            <a:r>
              <a:rPr lang="en-US" sz="3200" dirty="0" err="1" smtClean="0"/>
              <a:t>Herramientas</a:t>
            </a:r>
            <a:endParaRPr lang="en-US" sz="3200" dirty="0" smtClean="0"/>
          </a:p>
        </p:txBody>
      </p:sp>
      <p:pic>
        <p:nvPicPr>
          <p:cNvPr id="3" name="Picture 4"/>
          <p:cNvPicPr>
            <a:picLocks noChangeAspect="1"/>
          </p:cNvPicPr>
          <p:nvPr/>
        </p:nvPicPr>
        <p:blipFill>
          <a:blip r:embed="rId2"/>
          <a:stretch>
            <a:fillRect/>
          </a:stretch>
        </p:blipFill>
        <p:spPr>
          <a:xfrm>
            <a:off x="6161874" y="4202516"/>
            <a:ext cx="5877169" cy="2737587"/>
          </a:xfrm>
          <a:prstGeom prst="rect">
            <a:avLst/>
          </a:prstGeom>
        </p:spPr>
      </p:pic>
    </p:spTree>
    <p:extLst>
      <p:ext uri="{BB962C8B-B14F-4D97-AF65-F5344CB8AC3E}">
        <p14:creationId xmlns:p14="http://schemas.microsoft.com/office/powerpoint/2010/main" val="3028143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Novedades</a:t>
            </a:r>
            <a:r>
              <a:rPr lang="en-US" dirty="0" smtClean="0"/>
              <a:t> </a:t>
            </a:r>
            <a:r>
              <a:rPr lang="en-US" dirty="0" err="1" smtClean="0"/>
              <a:t>en</a:t>
            </a:r>
            <a:r>
              <a:rPr lang="en-US" dirty="0" smtClean="0"/>
              <a:t> </a:t>
            </a:r>
            <a:r>
              <a:rPr lang="en-US" dirty="0" err="1" smtClean="0"/>
              <a:t>animaciones</a:t>
            </a:r>
            <a:endParaRPr lang="en-US" dirty="0"/>
          </a:p>
        </p:txBody>
      </p:sp>
    </p:spTree>
    <p:extLst>
      <p:ext uri="{BB962C8B-B14F-4D97-AF65-F5344CB8AC3E}">
        <p14:creationId xmlns:p14="http://schemas.microsoft.com/office/powerpoint/2010/main" val="2932415722"/>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a:lnSpc>
                <a:spcPct val="150000"/>
              </a:lnSpc>
              <a:spcBef>
                <a:spcPts val="490"/>
              </a:spcBef>
            </a:pPr>
            <a:r>
              <a:rPr lang="en-US" sz="3137" dirty="0" err="1" smtClean="0"/>
              <a:t>Animaciones</a:t>
            </a:r>
            <a:r>
              <a:rPr lang="en-US" sz="3137" dirty="0" smtClean="0"/>
              <a:t> de </a:t>
            </a:r>
            <a:r>
              <a:rPr lang="en-US" sz="3137" dirty="0" err="1" smtClean="0"/>
              <a:t>propiedades</a:t>
            </a:r>
            <a:r>
              <a:rPr lang="en-US" sz="3137" dirty="0" smtClean="0"/>
              <a:t> visuals y de </a:t>
            </a:r>
            <a:r>
              <a:rPr lang="en-US" sz="3137" dirty="0" err="1" smtClean="0"/>
              <a:t>efectos</a:t>
            </a:r>
            <a:r>
              <a:rPr lang="en-US" sz="3137" dirty="0"/>
              <a:t/>
            </a:r>
            <a:br>
              <a:rPr lang="en-US" sz="3137" dirty="0"/>
            </a:br>
            <a:r>
              <a:rPr lang="en-US" sz="1568" b="1" dirty="0" err="1" smtClean="0">
                <a:solidFill>
                  <a:schemeClr val="tx1">
                    <a:lumMod val="75000"/>
                  </a:schemeClr>
                </a:solidFill>
              </a:rPr>
              <a:t>Geometría</a:t>
            </a:r>
            <a:r>
              <a:rPr lang="en-US" sz="1568" dirty="0" smtClean="0">
                <a:solidFill>
                  <a:schemeClr val="tx1">
                    <a:lumMod val="75000"/>
                  </a:schemeClr>
                </a:solidFill>
              </a:rPr>
              <a:t>: </a:t>
            </a:r>
            <a:r>
              <a:rPr lang="en-US" sz="1568" dirty="0" err="1" smtClean="0">
                <a:solidFill>
                  <a:schemeClr val="tx1">
                    <a:lumMod val="75000"/>
                  </a:schemeClr>
                </a:solidFill>
              </a:rPr>
              <a:t>Posición</a:t>
            </a:r>
            <a:r>
              <a:rPr lang="en-US" sz="1568" dirty="0" smtClean="0">
                <a:solidFill>
                  <a:schemeClr val="tx1">
                    <a:lumMod val="75000"/>
                  </a:schemeClr>
                </a:solidFill>
              </a:rPr>
              <a:t>, </a:t>
            </a:r>
            <a:r>
              <a:rPr lang="en-US" sz="1568" dirty="0" err="1" smtClean="0">
                <a:solidFill>
                  <a:schemeClr val="tx1">
                    <a:lumMod val="75000"/>
                  </a:schemeClr>
                </a:solidFill>
              </a:rPr>
              <a:t>Tamaño</a:t>
            </a:r>
            <a:r>
              <a:rPr lang="en-US" sz="1568" dirty="0" smtClean="0">
                <a:solidFill>
                  <a:schemeClr val="tx1">
                    <a:lumMod val="75000"/>
                  </a:schemeClr>
                </a:solidFill>
              </a:rPr>
              <a:t>, </a:t>
            </a:r>
            <a:r>
              <a:rPr lang="en-US" sz="1568" dirty="0" err="1" smtClean="0">
                <a:solidFill>
                  <a:schemeClr val="tx1">
                    <a:lumMod val="75000"/>
                  </a:schemeClr>
                </a:solidFill>
              </a:rPr>
              <a:t>Transformación</a:t>
            </a:r>
            <a:r>
              <a:rPr lang="en-US" sz="1568" dirty="0" smtClean="0">
                <a:solidFill>
                  <a:schemeClr val="tx1">
                    <a:lumMod val="75000"/>
                  </a:schemeClr>
                </a:solidFill>
              </a:rPr>
              <a:t> (</a:t>
            </a:r>
            <a:r>
              <a:rPr lang="en-US" sz="1568" dirty="0" err="1" smtClean="0">
                <a:solidFill>
                  <a:schemeClr val="tx1">
                    <a:lumMod val="75000"/>
                  </a:schemeClr>
                </a:solidFill>
              </a:rPr>
              <a:t>en</a:t>
            </a:r>
            <a:r>
              <a:rPr lang="en-US" sz="1568" dirty="0" smtClean="0">
                <a:solidFill>
                  <a:schemeClr val="tx1">
                    <a:lumMod val="75000"/>
                  </a:schemeClr>
                </a:solidFill>
              </a:rPr>
              <a:t> </a:t>
            </a:r>
            <a:r>
              <a:rPr lang="en-US" sz="1568" dirty="0" err="1" smtClean="0">
                <a:solidFill>
                  <a:schemeClr val="tx1">
                    <a:lumMod val="75000"/>
                  </a:schemeClr>
                </a:solidFill>
              </a:rPr>
              <a:t>espacio</a:t>
            </a:r>
            <a:r>
              <a:rPr lang="en-US" sz="1568" dirty="0" smtClean="0">
                <a:solidFill>
                  <a:schemeClr val="tx1">
                    <a:lumMod val="75000"/>
                  </a:schemeClr>
                </a:solidFill>
              </a:rPr>
              <a:t> 3D), </a:t>
            </a:r>
            <a:r>
              <a:rPr lang="en-US" sz="1568" dirty="0" err="1" smtClean="0">
                <a:solidFill>
                  <a:schemeClr val="tx1">
                    <a:lumMod val="75000"/>
                  </a:schemeClr>
                </a:solidFill>
              </a:rPr>
              <a:t>Orientación</a:t>
            </a:r>
            <a:r>
              <a:rPr lang="en-US" sz="1568" dirty="0" smtClean="0">
                <a:solidFill>
                  <a:schemeClr val="tx1">
                    <a:lumMod val="75000"/>
                  </a:schemeClr>
                </a:solidFill>
              </a:rPr>
              <a:t> </a:t>
            </a:r>
            <a:r>
              <a:rPr lang="en-US" sz="1568" dirty="0">
                <a:solidFill>
                  <a:schemeClr val="tx1">
                    <a:lumMod val="75000"/>
                  </a:schemeClr>
                </a:solidFill>
              </a:rPr>
              <a:t/>
            </a:r>
            <a:br>
              <a:rPr lang="en-US" sz="1568" dirty="0">
                <a:solidFill>
                  <a:schemeClr val="tx1">
                    <a:lumMod val="75000"/>
                  </a:schemeClr>
                </a:solidFill>
              </a:rPr>
            </a:br>
            <a:r>
              <a:rPr lang="en-US" sz="1568" b="1" dirty="0" err="1" smtClean="0">
                <a:solidFill>
                  <a:schemeClr val="tx1">
                    <a:lumMod val="75000"/>
                  </a:schemeClr>
                </a:solidFill>
              </a:rPr>
              <a:t>Apariencia</a:t>
            </a:r>
            <a:r>
              <a:rPr lang="en-US" sz="1568" dirty="0" smtClean="0">
                <a:solidFill>
                  <a:schemeClr val="tx1">
                    <a:lumMod val="75000"/>
                  </a:schemeClr>
                </a:solidFill>
              </a:rPr>
              <a:t>: </a:t>
            </a:r>
            <a:r>
              <a:rPr lang="en-US" sz="1568" dirty="0" err="1" smtClean="0">
                <a:solidFill>
                  <a:schemeClr val="tx1">
                    <a:lumMod val="75000"/>
                  </a:schemeClr>
                </a:solidFill>
              </a:rPr>
              <a:t>Opacidad</a:t>
            </a:r>
            <a:r>
              <a:rPr lang="en-US" sz="1568" dirty="0" smtClean="0">
                <a:solidFill>
                  <a:schemeClr val="tx1">
                    <a:lumMod val="75000"/>
                  </a:schemeClr>
                </a:solidFill>
              </a:rPr>
              <a:t>, </a:t>
            </a:r>
            <a:r>
              <a:rPr lang="en-US" sz="1568" dirty="0" err="1" smtClean="0">
                <a:solidFill>
                  <a:schemeClr val="tx1">
                    <a:lumMod val="75000"/>
                  </a:schemeClr>
                </a:solidFill>
              </a:rPr>
              <a:t>Efectos</a:t>
            </a:r>
            <a:r>
              <a:rPr lang="en-US" sz="1568" dirty="0" smtClean="0">
                <a:solidFill>
                  <a:schemeClr val="tx1">
                    <a:lumMod val="75000"/>
                  </a:schemeClr>
                </a:solidFill>
              </a:rPr>
              <a:t> </a:t>
            </a:r>
            <a:r>
              <a:rPr lang="en-US" sz="1568" dirty="0">
                <a:solidFill>
                  <a:schemeClr val="tx1">
                    <a:lumMod val="75000"/>
                  </a:schemeClr>
                </a:solidFill>
              </a:rPr>
              <a:t>etc.</a:t>
            </a:r>
          </a:p>
          <a:p>
            <a:pPr>
              <a:lnSpc>
                <a:spcPct val="150000"/>
              </a:lnSpc>
              <a:spcBef>
                <a:spcPts val="490"/>
              </a:spcBef>
            </a:pPr>
            <a:r>
              <a:rPr lang="en-US" sz="3137" dirty="0" err="1" smtClean="0"/>
              <a:t>Todas</a:t>
            </a:r>
            <a:r>
              <a:rPr lang="en-US" sz="3137" dirty="0" smtClean="0"/>
              <a:t> </a:t>
            </a:r>
            <a:r>
              <a:rPr lang="en-US" sz="3137" dirty="0" err="1" smtClean="0"/>
              <a:t>las</a:t>
            </a:r>
            <a:r>
              <a:rPr lang="en-US" sz="3137" dirty="0" smtClean="0"/>
              <a:t> </a:t>
            </a:r>
            <a:r>
              <a:rPr lang="en-US" sz="3137" dirty="0" err="1" smtClean="0"/>
              <a:t>animaciones</a:t>
            </a:r>
            <a:r>
              <a:rPr lang="en-US" sz="3137" dirty="0" smtClean="0"/>
              <a:t> </a:t>
            </a:r>
            <a:r>
              <a:rPr lang="en-US" sz="3137" dirty="0" err="1" smtClean="0"/>
              <a:t>corren</a:t>
            </a:r>
            <a:r>
              <a:rPr lang="en-US" sz="3137" dirty="0" smtClean="0"/>
              <a:t> </a:t>
            </a:r>
            <a:r>
              <a:rPr lang="en-US" sz="3137" dirty="0" err="1" smtClean="0"/>
              <a:t>en</a:t>
            </a:r>
            <a:r>
              <a:rPr lang="en-US" sz="3137" dirty="0" smtClean="0"/>
              <a:t> el Compositor </a:t>
            </a:r>
            <a:r>
              <a:rPr lang="en-US" sz="3137" dirty="0"/>
              <a:t>process</a:t>
            </a:r>
          </a:p>
          <a:p>
            <a:pPr>
              <a:lnSpc>
                <a:spcPct val="150000"/>
              </a:lnSpc>
              <a:spcBef>
                <a:spcPts val="490"/>
              </a:spcBef>
            </a:pPr>
            <a:r>
              <a:rPr lang="en-US" sz="3137" dirty="0" smtClean="0"/>
              <a:t>Las </a:t>
            </a:r>
            <a:r>
              <a:rPr lang="en-US" sz="3137" dirty="0" err="1" smtClean="0"/>
              <a:t>animaciones</a:t>
            </a:r>
            <a:r>
              <a:rPr lang="en-US" sz="3137" dirty="0" smtClean="0"/>
              <a:t> </a:t>
            </a:r>
            <a:r>
              <a:rPr lang="en-US" sz="3137" dirty="0" err="1" smtClean="0"/>
              <a:t>interrumpidas</a:t>
            </a:r>
            <a:r>
              <a:rPr lang="en-US" sz="3137" dirty="0" smtClean="0"/>
              <a:t> se </a:t>
            </a:r>
            <a:r>
              <a:rPr lang="en-US" sz="3137" dirty="0" err="1" smtClean="0"/>
              <a:t>reanudan</a:t>
            </a:r>
            <a:r>
              <a:rPr lang="en-US" sz="3137" dirty="0" smtClean="0"/>
              <a:t> sin </a:t>
            </a:r>
            <a:r>
              <a:rPr lang="en-US" sz="3137" dirty="0" err="1" smtClean="0"/>
              <a:t>problemas</a:t>
            </a:r>
            <a:endParaRPr lang="en-US" sz="3137" dirty="0"/>
          </a:p>
          <a:p>
            <a:pPr>
              <a:lnSpc>
                <a:spcPct val="150000"/>
              </a:lnSpc>
              <a:spcBef>
                <a:spcPts val="490"/>
              </a:spcBef>
            </a:pPr>
            <a:r>
              <a:rPr lang="en-US" sz="3137" dirty="0" err="1" smtClean="0"/>
              <a:t>Creación</a:t>
            </a:r>
            <a:r>
              <a:rPr lang="en-US" sz="3137" dirty="0" smtClean="0"/>
              <a:t> y </a:t>
            </a:r>
            <a:r>
              <a:rPr lang="en-US" sz="3137" dirty="0" err="1" smtClean="0"/>
              <a:t>programación</a:t>
            </a:r>
            <a:r>
              <a:rPr lang="en-US" sz="3137" dirty="0" smtClean="0"/>
              <a:t>: </a:t>
            </a:r>
            <a:r>
              <a:rPr lang="en-US" sz="3137" dirty="0" err="1" smtClean="0"/>
              <a:t>rendimiento</a:t>
            </a:r>
            <a:r>
              <a:rPr lang="en-US" sz="3137" dirty="0" smtClean="0"/>
              <a:t> a </a:t>
            </a:r>
            <a:r>
              <a:rPr lang="en-US" sz="3137" dirty="0" err="1" smtClean="0"/>
              <a:t>escala</a:t>
            </a:r>
            <a:endParaRPr lang="en-US" sz="3137" dirty="0"/>
          </a:p>
          <a:p>
            <a:pPr>
              <a:lnSpc>
                <a:spcPct val="150000"/>
              </a:lnSpc>
              <a:spcBef>
                <a:spcPts val="490"/>
              </a:spcBef>
            </a:pPr>
            <a:r>
              <a:rPr lang="en-US" sz="3137" dirty="0" err="1" smtClean="0"/>
              <a:t>Modos</a:t>
            </a:r>
            <a:r>
              <a:rPr lang="en-US" sz="3137" dirty="0" smtClean="0"/>
              <a:t>: </a:t>
            </a:r>
            <a:r>
              <a:rPr lang="en-US" sz="3137" dirty="0" err="1" smtClean="0"/>
              <a:t>Animaciones</a:t>
            </a:r>
            <a:r>
              <a:rPr lang="en-US" sz="3137" dirty="0" smtClean="0"/>
              <a:t> </a:t>
            </a:r>
            <a:r>
              <a:rPr lang="en-US" sz="3137" dirty="0" err="1" smtClean="0"/>
              <a:t>explícitas</a:t>
            </a:r>
            <a:r>
              <a:rPr lang="en-US" sz="3137" dirty="0" smtClean="0"/>
              <a:t> (hoy), </a:t>
            </a:r>
            <a:r>
              <a:rPr lang="en-US" sz="3137" dirty="0" err="1" smtClean="0"/>
              <a:t>animaciones</a:t>
            </a:r>
            <a:r>
              <a:rPr lang="en-US" sz="3137" dirty="0" smtClean="0"/>
              <a:t> </a:t>
            </a:r>
            <a:r>
              <a:rPr lang="en-US" sz="3137" dirty="0" err="1" smtClean="0"/>
              <a:t>implícitas</a:t>
            </a:r>
            <a:r>
              <a:rPr lang="en-US" sz="3137" dirty="0" smtClean="0"/>
              <a:t>  (pronto)</a:t>
            </a:r>
            <a:endParaRPr lang="en-US" sz="3137" dirty="0"/>
          </a:p>
        </p:txBody>
      </p:sp>
      <p:sp>
        <p:nvSpPr>
          <p:cNvPr id="2" name="Title 1"/>
          <p:cNvSpPr>
            <a:spLocks noGrp="1"/>
          </p:cNvSpPr>
          <p:nvPr>
            <p:ph type="title"/>
          </p:nvPr>
        </p:nvSpPr>
        <p:spPr/>
        <p:txBody>
          <a:bodyPr/>
          <a:lstStyle/>
          <a:p>
            <a:r>
              <a:rPr lang="en-US" dirty="0" smtClean="0"/>
              <a:t>¿</a:t>
            </a:r>
            <a:r>
              <a:rPr lang="en-US" sz="4400" dirty="0" err="1" smtClean="0"/>
              <a:t>Qué</a:t>
            </a:r>
            <a:r>
              <a:rPr lang="en-US" sz="4400" dirty="0" smtClean="0"/>
              <a:t> </a:t>
            </a:r>
            <a:r>
              <a:rPr lang="en-US" sz="4400" dirty="0" err="1" smtClean="0"/>
              <a:t>podemos</a:t>
            </a:r>
            <a:r>
              <a:rPr lang="en-US" sz="4400" dirty="0" smtClean="0"/>
              <a:t> </a:t>
            </a:r>
            <a:r>
              <a:rPr lang="en-US" sz="4400" dirty="0" err="1" smtClean="0"/>
              <a:t>hacer</a:t>
            </a:r>
            <a:r>
              <a:rPr lang="en-US" sz="4400" dirty="0" smtClean="0"/>
              <a:t> con </a:t>
            </a:r>
            <a:r>
              <a:rPr lang="en-US" sz="4400" dirty="0" err="1" smtClean="0"/>
              <a:t>las</a:t>
            </a:r>
            <a:r>
              <a:rPr lang="en-US" sz="4400" dirty="0" smtClean="0"/>
              <a:t> </a:t>
            </a:r>
            <a:r>
              <a:rPr lang="en-US" sz="4400" dirty="0" err="1" smtClean="0"/>
              <a:t>animaciones</a:t>
            </a:r>
            <a:r>
              <a:rPr lang="en-US" sz="4400" dirty="0" smtClean="0"/>
              <a:t>?</a:t>
            </a:r>
            <a:endParaRPr lang="en-US" sz="4400" dirty="0"/>
          </a:p>
        </p:txBody>
      </p:sp>
      <p:grpSp>
        <p:nvGrpSpPr>
          <p:cNvPr id="4" name="Group 3"/>
          <p:cNvGrpSpPr/>
          <p:nvPr/>
        </p:nvGrpSpPr>
        <p:grpSpPr>
          <a:xfrm>
            <a:off x="9828179" y="1425410"/>
            <a:ext cx="2193086" cy="1836482"/>
            <a:chOff x="7603212" y="1358070"/>
            <a:chExt cx="4178300" cy="3498893"/>
          </a:xfrm>
        </p:grpSpPr>
        <p:cxnSp>
          <p:nvCxnSpPr>
            <p:cNvPr id="5" name="Straight Arrow Connector 4"/>
            <p:cNvCxnSpPr/>
            <p:nvPr/>
          </p:nvCxnSpPr>
          <p:spPr>
            <a:xfrm flipV="1">
              <a:off x="8036725" y="1417968"/>
              <a:ext cx="0" cy="297008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6" name="Straight Arrow Connector 5"/>
            <p:cNvCxnSpPr/>
            <p:nvPr/>
          </p:nvCxnSpPr>
          <p:spPr>
            <a:xfrm flipV="1">
              <a:off x="7893492" y="4258566"/>
              <a:ext cx="3505200" cy="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7" name="Curved Connector 6"/>
            <p:cNvCxnSpPr/>
            <p:nvPr/>
          </p:nvCxnSpPr>
          <p:spPr>
            <a:xfrm rot="5400000" flipH="1" flipV="1">
              <a:off x="8411422" y="1957670"/>
              <a:ext cx="2035056" cy="1849426"/>
            </a:xfrm>
            <a:prstGeom prst="curvedConnector3">
              <a:avLst/>
            </a:prstGeom>
            <a:ln cap="rnd">
              <a:solidFill>
                <a:srgbClr val="FF8C00"/>
              </a:solidFill>
              <a:round/>
              <a:headEnd type="oval"/>
              <a:tailEnd type="ova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877913" y="4214923"/>
              <a:ext cx="903599" cy="642040"/>
            </a:xfrm>
            <a:prstGeom prst="rect">
              <a:avLst/>
            </a:prstGeom>
            <a:noFill/>
          </p:spPr>
          <p:txBody>
            <a:bodyPr wrap="none" lIns="134464" tIns="107571" rIns="134464" bIns="107571" rtlCol="0">
              <a:spAutoFit/>
            </a:bodyPr>
            <a:lstStyle/>
            <a:p>
              <a:pPr>
                <a:lnSpc>
                  <a:spcPct val="90000"/>
                </a:lnSpc>
                <a:spcBef>
                  <a:spcPts val="588"/>
                </a:spcBef>
              </a:pPr>
              <a:r>
                <a:rPr lang="en-US" sz="882" dirty="0">
                  <a:solidFill>
                    <a:srgbClr val="7030A0"/>
                  </a:solidFill>
                </a:rPr>
                <a:t>time</a:t>
              </a:r>
            </a:p>
          </p:txBody>
        </p:sp>
        <p:sp>
          <p:nvSpPr>
            <p:cNvPr id="9" name="TextBox 8"/>
            <p:cNvSpPr txBox="1"/>
            <p:nvPr/>
          </p:nvSpPr>
          <p:spPr>
            <a:xfrm rot="16200000">
              <a:off x="7433510" y="1527772"/>
              <a:ext cx="981444" cy="642040"/>
            </a:xfrm>
            <a:prstGeom prst="rect">
              <a:avLst/>
            </a:prstGeom>
            <a:noFill/>
          </p:spPr>
          <p:txBody>
            <a:bodyPr wrap="none" lIns="134464" tIns="107571" rIns="134464" bIns="107571" rtlCol="0">
              <a:spAutoFit/>
            </a:bodyPr>
            <a:lstStyle/>
            <a:p>
              <a:pPr>
                <a:lnSpc>
                  <a:spcPct val="90000"/>
                </a:lnSpc>
                <a:spcBef>
                  <a:spcPts val="588"/>
                </a:spcBef>
              </a:pPr>
              <a:r>
                <a:rPr lang="en-US" sz="882" dirty="0">
                  <a:solidFill>
                    <a:srgbClr val="7030A0"/>
                  </a:solidFill>
                </a:rPr>
                <a:t>value</a:t>
              </a:r>
            </a:p>
          </p:txBody>
        </p:sp>
      </p:grpSp>
    </p:spTree>
    <p:extLst>
      <p:ext uri="{BB962C8B-B14F-4D97-AF65-F5344CB8AC3E}">
        <p14:creationId xmlns:p14="http://schemas.microsoft.com/office/powerpoint/2010/main" val="1472568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5570756"/>
          </a:xfrm>
        </p:spPr>
        <p:txBody>
          <a:bodyPr/>
          <a:lstStyle/>
          <a:p>
            <a:pPr marL="728314" indent="-728314">
              <a:lnSpc>
                <a:spcPct val="130000"/>
              </a:lnSpc>
              <a:buFont typeface="+mj-lt"/>
              <a:buAutoNum type="arabicPeriod"/>
            </a:pPr>
            <a:r>
              <a:rPr lang="en-US" sz="3600" dirty="0" err="1" smtClean="0"/>
              <a:t>Keyframe</a:t>
            </a:r>
            <a:r>
              <a:rPr lang="en-US" sz="3600" dirty="0" smtClean="0"/>
              <a:t/>
            </a:r>
            <a:br>
              <a:rPr lang="en-US" sz="3600" dirty="0" smtClean="0"/>
            </a:br>
            <a:r>
              <a:rPr lang="en-US" sz="2000" dirty="0" err="1" smtClean="0"/>
              <a:t>Animaciones</a:t>
            </a:r>
            <a:r>
              <a:rPr lang="en-US" sz="2000" dirty="0" smtClean="0"/>
              <a:t> </a:t>
            </a:r>
            <a:r>
              <a:rPr lang="en-US" sz="2000" dirty="0" err="1" smtClean="0"/>
              <a:t>como</a:t>
            </a:r>
            <a:r>
              <a:rPr lang="en-US" sz="2000" dirty="0" smtClean="0"/>
              <a:t> </a:t>
            </a:r>
            <a:r>
              <a:rPr lang="en-US" sz="2000" dirty="0" err="1" smtClean="0"/>
              <a:t>una</a:t>
            </a:r>
            <a:r>
              <a:rPr lang="en-US" sz="2000" dirty="0" smtClean="0"/>
              <a:t> </a:t>
            </a:r>
            <a:r>
              <a:rPr lang="en-US" sz="2000" dirty="0" err="1" smtClean="0"/>
              <a:t>función</a:t>
            </a:r>
            <a:r>
              <a:rPr lang="en-US" sz="2000" dirty="0" smtClean="0"/>
              <a:t> de </a:t>
            </a:r>
            <a:r>
              <a:rPr lang="en-US" sz="2000" dirty="0" err="1" smtClean="0"/>
              <a:t>tiempo</a:t>
            </a:r>
            <a:r>
              <a:rPr lang="en-US" sz="2000" dirty="0" smtClean="0"/>
              <a:t> </a:t>
            </a:r>
            <a:r>
              <a:rPr lang="en-US" sz="2000" dirty="0" err="1" smtClean="0"/>
              <a:t>definidas</a:t>
            </a:r>
            <a:r>
              <a:rPr lang="en-US" sz="2000" dirty="0" smtClean="0"/>
              <a:t> </a:t>
            </a:r>
            <a:r>
              <a:rPr lang="en-US" sz="2000" dirty="0" err="1" smtClean="0"/>
              <a:t>por</a:t>
            </a:r>
            <a:r>
              <a:rPr lang="en-US" sz="2000" dirty="0" smtClean="0"/>
              <a:t> key </a:t>
            </a:r>
            <a:r>
              <a:rPr lang="en-US" sz="2000" dirty="0"/>
              <a:t>frames.</a:t>
            </a:r>
            <a:br>
              <a:rPr lang="en-US" sz="2000" dirty="0"/>
            </a:br>
            <a:r>
              <a:rPr lang="en-US" sz="2000" dirty="0" err="1" smtClean="0"/>
              <a:t>Controla</a:t>
            </a:r>
            <a:r>
              <a:rPr lang="en-US" sz="2000" dirty="0" smtClean="0"/>
              <a:t> la </a:t>
            </a:r>
            <a:r>
              <a:rPr lang="en-US" sz="2000" dirty="0" err="1" smtClean="0"/>
              <a:t>aceleración</a:t>
            </a:r>
            <a:r>
              <a:rPr lang="en-US" sz="2000" dirty="0" smtClean="0"/>
              <a:t> </a:t>
            </a:r>
            <a:r>
              <a:rPr lang="en-US" sz="2000" dirty="0" err="1" smtClean="0"/>
              <a:t>usando</a:t>
            </a:r>
            <a:r>
              <a:rPr lang="en-US" sz="2000" dirty="0" smtClean="0"/>
              <a:t> </a:t>
            </a:r>
            <a:r>
              <a:rPr lang="en-US" sz="2000" dirty="0" err="1" smtClean="0"/>
              <a:t>funciones</a:t>
            </a:r>
            <a:r>
              <a:rPr lang="en-US" sz="2000" dirty="0" smtClean="0"/>
              <a:t> easing: </a:t>
            </a:r>
            <a:r>
              <a:rPr lang="en-US" sz="2000" dirty="0"/>
              <a:t>Linear, Cubic Bezier.</a:t>
            </a:r>
            <a:br>
              <a:rPr lang="en-US" sz="2000" dirty="0"/>
            </a:br>
            <a:r>
              <a:rPr lang="en-US" sz="2000" dirty="0" err="1" smtClean="0"/>
              <a:t>Soporta</a:t>
            </a:r>
            <a:r>
              <a:rPr lang="en-US" sz="2000" dirty="0" smtClean="0"/>
              <a:t> </a:t>
            </a:r>
            <a:r>
              <a:rPr lang="en-US" sz="2000" dirty="0" err="1" smtClean="0"/>
              <a:t>varios</a:t>
            </a:r>
            <a:r>
              <a:rPr lang="en-US" sz="2000" dirty="0" smtClean="0"/>
              <a:t> </a:t>
            </a:r>
            <a:r>
              <a:rPr lang="en-US" sz="2000" dirty="0" err="1" smtClean="0"/>
              <a:t>tipos</a:t>
            </a:r>
            <a:r>
              <a:rPr lang="en-US" sz="2000" dirty="0" smtClean="0"/>
              <a:t> de </a:t>
            </a:r>
            <a:r>
              <a:rPr lang="en-US" sz="2000" dirty="0" err="1" smtClean="0"/>
              <a:t>propiedades</a:t>
            </a:r>
            <a:r>
              <a:rPr lang="en-US" sz="2000" dirty="0"/>
              <a:t>: Scalar, Vector2/3/4, Quaternion </a:t>
            </a:r>
            <a:r>
              <a:rPr lang="en-US" sz="2000" dirty="0" smtClean="0"/>
              <a:t>(</a:t>
            </a:r>
            <a:r>
              <a:rPr lang="en-US" sz="2000" dirty="0" err="1" smtClean="0"/>
              <a:t>En</a:t>
            </a:r>
            <a:r>
              <a:rPr lang="en-US" sz="2000" dirty="0" smtClean="0"/>
              <a:t> el </a:t>
            </a:r>
            <a:r>
              <a:rPr lang="en-US" sz="2000" dirty="0" err="1" smtClean="0"/>
              <a:t>futuro</a:t>
            </a:r>
            <a:r>
              <a:rPr lang="en-US" sz="2000" dirty="0" smtClean="0"/>
              <a:t>). </a:t>
            </a:r>
            <a:r>
              <a:rPr lang="en-US" sz="2000" dirty="0"/>
              <a:t/>
            </a:r>
            <a:br>
              <a:rPr lang="en-US" sz="2000" dirty="0"/>
            </a:br>
            <a:endParaRPr lang="en-US" sz="2000" dirty="0"/>
          </a:p>
          <a:p>
            <a:pPr marL="728314" indent="-728314">
              <a:lnSpc>
                <a:spcPct val="130000"/>
              </a:lnSpc>
              <a:buFont typeface="+mj-lt"/>
              <a:buAutoNum type="arabicPeriod"/>
            </a:pPr>
            <a:r>
              <a:rPr lang="en-US" sz="3600" dirty="0" smtClean="0"/>
              <a:t>Expression</a:t>
            </a:r>
            <a:br>
              <a:rPr lang="en-US" sz="3600" dirty="0" smtClean="0"/>
            </a:br>
            <a:r>
              <a:rPr lang="en-US" sz="2000" dirty="0" err="1" smtClean="0"/>
              <a:t>Animaciones</a:t>
            </a:r>
            <a:r>
              <a:rPr lang="en-US" sz="2000" dirty="0" smtClean="0"/>
              <a:t> </a:t>
            </a:r>
            <a:r>
              <a:rPr lang="en-US" sz="2000" dirty="0" err="1" smtClean="0"/>
              <a:t>como</a:t>
            </a:r>
            <a:r>
              <a:rPr lang="en-US" sz="2000" dirty="0" smtClean="0"/>
              <a:t> </a:t>
            </a:r>
            <a:r>
              <a:rPr lang="en-US" sz="2000" dirty="0" err="1" smtClean="0"/>
              <a:t>una</a:t>
            </a:r>
            <a:r>
              <a:rPr lang="en-US" sz="2000" dirty="0" smtClean="0"/>
              <a:t> </a:t>
            </a:r>
            <a:r>
              <a:rPr lang="en-US" sz="2000" dirty="0" err="1" smtClean="0"/>
              <a:t>función</a:t>
            </a:r>
            <a:r>
              <a:rPr lang="en-US" sz="2000" dirty="0" smtClean="0"/>
              <a:t> </a:t>
            </a:r>
            <a:r>
              <a:rPr lang="en-US" sz="2000" dirty="0" err="1" smtClean="0"/>
              <a:t>matemática</a:t>
            </a:r>
            <a:r>
              <a:rPr lang="en-US" sz="2000" dirty="0" smtClean="0"/>
              <a:t> dada </a:t>
            </a:r>
            <a:r>
              <a:rPr lang="en-US" sz="2000" dirty="0" err="1" smtClean="0"/>
              <a:t>por</a:t>
            </a:r>
            <a:r>
              <a:rPr lang="en-US" sz="2000" dirty="0" smtClean="0"/>
              <a:t> </a:t>
            </a:r>
            <a:r>
              <a:rPr lang="en-US" sz="2000" dirty="0" err="1" smtClean="0"/>
              <a:t>una</a:t>
            </a:r>
            <a:r>
              <a:rPr lang="en-US" sz="2000" dirty="0" smtClean="0"/>
              <a:t> </a:t>
            </a:r>
            <a:r>
              <a:rPr lang="en-US" sz="2000" dirty="0" err="1" smtClean="0"/>
              <a:t>expresión</a:t>
            </a:r>
            <a:r>
              <a:rPr lang="en-US" sz="2000" dirty="0" smtClean="0"/>
              <a:t>.</a:t>
            </a:r>
            <a:r>
              <a:rPr lang="en-US" sz="2000" dirty="0"/>
              <a:t/>
            </a:r>
            <a:br>
              <a:rPr lang="en-US" sz="2000" dirty="0"/>
            </a:br>
            <a:r>
              <a:rPr lang="en-US" sz="2000" dirty="0" err="1" smtClean="0"/>
              <a:t>Permite</a:t>
            </a:r>
            <a:r>
              <a:rPr lang="en-US" sz="2000" dirty="0" smtClean="0"/>
              <a:t> </a:t>
            </a:r>
            <a:r>
              <a:rPr lang="en-US" sz="2000" dirty="0" err="1" smtClean="0"/>
              <a:t>crear</a:t>
            </a:r>
            <a:r>
              <a:rPr lang="en-US" sz="2000" dirty="0" smtClean="0"/>
              <a:t> con </a:t>
            </a:r>
            <a:r>
              <a:rPr lang="en-US" sz="2000" dirty="0" err="1" smtClean="0"/>
              <a:t>facilidad</a:t>
            </a:r>
            <a:r>
              <a:rPr lang="en-US" sz="2000" dirty="0" smtClean="0"/>
              <a:t> </a:t>
            </a:r>
            <a:r>
              <a:rPr lang="en-US" sz="2000" dirty="0" err="1" smtClean="0"/>
              <a:t>experiencias</a:t>
            </a:r>
            <a:r>
              <a:rPr lang="en-US" sz="2000" dirty="0" smtClean="0"/>
              <a:t> de </a:t>
            </a:r>
            <a:r>
              <a:rPr lang="en-US" sz="2000" dirty="0" err="1" smtClean="0"/>
              <a:t>usuario</a:t>
            </a:r>
            <a:r>
              <a:rPr lang="en-US" sz="2000" dirty="0" smtClean="0"/>
              <a:t> </a:t>
            </a:r>
            <a:r>
              <a:rPr lang="en-US" sz="2000" dirty="0" err="1" smtClean="0"/>
              <a:t>complejas</a:t>
            </a:r>
            <a:r>
              <a:rPr lang="en-US" sz="2000" dirty="0" smtClean="0"/>
              <a:t>:: </a:t>
            </a:r>
            <a:r>
              <a:rPr lang="en-US" sz="2000" dirty="0" err="1" smtClean="0"/>
              <a:t>Cabeceras</a:t>
            </a:r>
            <a:r>
              <a:rPr lang="en-US" sz="2000" dirty="0" smtClean="0"/>
              <a:t> </a:t>
            </a:r>
            <a:r>
              <a:rPr lang="en-US" sz="2000" dirty="0" err="1" smtClean="0"/>
              <a:t>fijas</a:t>
            </a:r>
            <a:r>
              <a:rPr lang="en-US" sz="2000" dirty="0" smtClean="0"/>
              <a:t>, </a:t>
            </a:r>
            <a:r>
              <a:rPr lang="en-US" sz="2000" dirty="0"/>
              <a:t>Parallax, </a:t>
            </a:r>
            <a:r>
              <a:rPr lang="en-US" sz="2000" dirty="0" err="1" smtClean="0"/>
              <a:t>Indicadores</a:t>
            </a:r>
            <a:r>
              <a:rPr lang="en-US" sz="2000" dirty="0" smtClean="0"/>
              <a:t> de Scroll …</a:t>
            </a:r>
            <a:r>
              <a:rPr lang="en-US" sz="2000" dirty="0"/>
              <a:t/>
            </a:r>
            <a:br>
              <a:rPr lang="en-US" sz="2000" dirty="0"/>
            </a:br>
            <a:r>
              <a:rPr lang="en-US" sz="2000" dirty="0"/>
              <a:t>Built-in functions: Abs, Clamp, Max, Min, Mod, Scale, Transform, Vector*, Matrix*  </a:t>
            </a:r>
            <a:br>
              <a:rPr lang="en-US" sz="2000" dirty="0"/>
            </a:br>
            <a:r>
              <a:rPr lang="en-US" sz="2000" dirty="0" err="1" smtClean="0"/>
              <a:t>E.j</a:t>
            </a:r>
            <a:r>
              <a:rPr lang="en-US" sz="2000" dirty="0" smtClean="0"/>
              <a:t>. </a:t>
            </a:r>
            <a:r>
              <a:rPr lang="en-US" sz="1600" dirty="0" err="1">
                <a:solidFill>
                  <a:srgbClr val="000000"/>
                </a:solidFill>
                <a:latin typeface="Consolas" panose="020B0609020204030204" pitchFamily="49" charset="0"/>
                <a:ea typeface="Calibri" panose="020F0502020204030204" pitchFamily="34" charset="0"/>
              </a:rPr>
              <a:t>animation.Expression</a:t>
            </a:r>
            <a:r>
              <a:rPr lang="en-US" sz="1600" dirty="0">
                <a:solidFill>
                  <a:srgbClr val="000000"/>
                </a:solidFill>
                <a:latin typeface="Consolas" panose="020B0609020204030204" pitchFamily="49" charset="0"/>
                <a:ea typeface="Calibri" panose="020F0502020204030204" pitchFamily="34" charset="0"/>
              </a:rPr>
              <a:t> = </a:t>
            </a:r>
            <a:r>
              <a:rPr lang="en-US" sz="1600" dirty="0">
                <a:solidFill>
                  <a:srgbClr val="A31515"/>
                </a:solidFill>
                <a:latin typeface="Consolas" panose="020B0609020204030204" pitchFamily="49" charset="0"/>
                <a:ea typeface="Calibri" panose="020F0502020204030204" pitchFamily="34" charset="0"/>
              </a:rPr>
              <a:t>"</a:t>
            </a:r>
            <a:r>
              <a:rPr lang="en-US" sz="1600" dirty="0" err="1">
                <a:solidFill>
                  <a:srgbClr val="A31515"/>
                </a:solidFill>
                <a:latin typeface="Consolas" panose="020B0609020204030204" pitchFamily="49" charset="0"/>
                <a:ea typeface="Calibri" panose="020F0502020204030204" pitchFamily="34" charset="0"/>
              </a:rPr>
              <a:t>foreground.Offset</a:t>
            </a:r>
            <a:r>
              <a:rPr lang="en-US" sz="1600" dirty="0">
                <a:solidFill>
                  <a:srgbClr val="A31515"/>
                </a:solidFill>
                <a:latin typeface="Consolas" panose="020B0609020204030204" pitchFamily="49" charset="0"/>
                <a:ea typeface="Calibri" panose="020F0502020204030204" pitchFamily="34" charset="0"/>
              </a:rPr>
              <a:t> * (</a:t>
            </a:r>
            <a:r>
              <a:rPr lang="en-US" sz="1600" dirty="0" err="1">
                <a:solidFill>
                  <a:srgbClr val="A31515"/>
                </a:solidFill>
                <a:latin typeface="Consolas" panose="020B0609020204030204" pitchFamily="49" charset="0"/>
                <a:ea typeface="Calibri" panose="020F0502020204030204" pitchFamily="34" charset="0"/>
              </a:rPr>
              <a:t>foreground.Size</a:t>
            </a:r>
            <a:r>
              <a:rPr lang="en-US" sz="1600" dirty="0">
                <a:solidFill>
                  <a:srgbClr val="A31515"/>
                </a:solidFill>
                <a:latin typeface="Consolas" panose="020B0609020204030204" pitchFamily="49" charset="0"/>
                <a:ea typeface="Calibri" panose="020F0502020204030204" pitchFamily="34" charset="0"/>
              </a:rPr>
              <a:t> / </a:t>
            </a:r>
            <a:r>
              <a:rPr lang="en-US" sz="1600" dirty="0" err="1">
                <a:solidFill>
                  <a:srgbClr val="A31515"/>
                </a:solidFill>
                <a:latin typeface="Consolas" panose="020B0609020204030204" pitchFamily="49" charset="0"/>
                <a:ea typeface="Calibri" panose="020F0502020204030204" pitchFamily="34" charset="0"/>
              </a:rPr>
              <a:t>background.Size</a:t>
            </a:r>
            <a:r>
              <a:rPr lang="en-US" sz="1600" dirty="0">
                <a:solidFill>
                  <a:srgbClr val="A31515"/>
                </a:solidFill>
                <a:latin typeface="Consolas" panose="020B0609020204030204" pitchFamily="49" charset="0"/>
                <a:ea typeface="Calibri" panose="020F0502020204030204" pitchFamily="34" charset="0"/>
              </a:rPr>
              <a:t>)"</a:t>
            </a:r>
            <a:r>
              <a:rPr lang="en-US" sz="1600" dirty="0">
                <a:solidFill>
                  <a:srgbClr val="000000"/>
                </a:solidFill>
                <a:latin typeface="Consolas" panose="020B0609020204030204" pitchFamily="49" charset="0"/>
                <a:ea typeface="Calibri" panose="020F0502020204030204" pitchFamily="34" charset="0"/>
              </a:rPr>
              <a:t>;</a:t>
            </a:r>
            <a:endParaRPr lang="en-US" sz="2000" dirty="0"/>
          </a:p>
        </p:txBody>
      </p:sp>
      <p:sp>
        <p:nvSpPr>
          <p:cNvPr id="3" name="Title 2"/>
          <p:cNvSpPr>
            <a:spLocks noGrp="1"/>
          </p:cNvSpPr>
          <p:nvPr>
            <p:ph type="title"/>
          </p:nvPr>
        </p:nvSpPr>
        <p:spPr/>
        <p:txBody>
          <a:bodyPr/>
          <a:lstStyle/>
          <a:p>
            <a:r>
              <a:rPr lang="en-US" dirty="0" err="1" smtClean="0"/>
              <a:t>Animaciones</a:t>
            </a:r>
            <a:r>
              <a:rPr lang="en-US" dirty="0" smtClean="0"/>
              <a:t> </a:t>
            </a:r>
            <a:r>
              <a:rPr lang="en-US" dirty="0" err="1" smtClean="0"/>
              <a:t>explícitas</a:t>
            </a:r>
            <a:endParaRPr lang="en-US" dirty="0"/>
          </a:p>
        </p:txBody>
      </p:sp>
    </p:spTree>
    <p:extLst>
      <p:ext uri="{BB962C8B-B14F-4D97-AF65-F5344CB8AC3E}">
        <p14:creationId xmlns:p14="http://schemas.microsoft.com/office/powerpoint/2010/main" val="2954499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err="1" smtClean="0"/>
              <a:t>Animaciones</a:t>
            </a:r>
            <a:endParaRPr lang="en-US" dirty="0"/>
          </a:p>
        </p:txBody>
      </p:sp>
    </p:spTree>
    <p:extLst>
      <p:ext uri="{BB962C8B-B14F-4D97-AF65-F5344CB8AC3E}">
        <p14:creationId xmlns:p14="http://schemas.microsoft.com/office/powerpoint/2010/main" val="4087627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Herramientas</a:t>
            </a:r>
            <a:endParaRPr lang="en-US" dirty="0"/>
          </a:p>
        </p:txBody>
      </p:sp>
    </p:spTree>
    <p:extLst>
      <p:ext uri="{BB962C8B-B14F-4D97-AF65-F5344CB8AC3E}">
        <p14:creationId xmlns:p14="http://schemas.microsoft.com/office/powerpoint/2010/main" val="637325997"/>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Visual Studio</a:t>
            </a:r>
            <a:br>
              <a:rPr lang="en-US" dirty="0" smtClean="0"/>
            </a:br>
            <a:r>
              <a:rPr lang="en-US" sz="3137" dirty="0" err="1" smtClean="0">
                <a:gradFill>
                  <a:gsLst>
                    <a:gs pos="1250">
                      <a:srgbClr val="404040"/>
                    </a:gs>
                    <a:gs pos="100000">
                      <a:srgbClr val="404040"/>
                    </a:gs>
                  </a:gsLst>
                  <a:lin ang="5400000" scaled="0"/>
                </a:gradFill>
              </a:rPr>
              <a:t>Nuevos</a:t>
            </a:r>
            <a:r>
              <a:rPr lang="en-US" sz="3137" dirty="0" smtClean="0">
                <a:gradFill>
                  <a:gsLst>
                    <a:gs pos="1250">
                      <a:srgbClr val="404040"/>
                    </a:gs>
                    <a:gs pos="100000">
                      <a:srgbClr val="404040"/>
                    </a:gs>
                  </a:gsLst>
                  <a:lin ang="5400000" scaled="0"/>
                </a:gradFill>
              </a:rPr>
              <a:t> </a:t>
            </a:r>
            <a:r>
              <a:rPr lang="en-US" sz="3137" dirty="0" err="1" smtClean="0">
                <a:gradFill>
                  <a:gsLst>
                    <a:gs pos="1250">
                      <a:srgbClr val="404040"/>
                    </a:gs>
                    <a:gs pos="100000">
                      <a:srgbClr val="404040"/>
                    </a:gs>
                  </a:gsLst>
                  <a:lin ang="5400000" scaled="0"/>
                </a:gradFill>
              </a:rPr>
              <a:t>modos</a:t>
            </a:r>
            <a:r>
              <a:rPr lang="en-US" sz="3137" dirty="0" smtClean="0">
                <a:gradFill>
                  <a:gsLst>
                    <a:gs pos="1250">
                      <a:srgbClr val="404040"/>
                    </a:gs>
                    <a:gs pos="100000">
                      <a:srgbClr val="404040"/>
                    </a:gs>
                  </a:gsLst>
                  <a:lin ang="5400000" scaled="0"/>
                </a:gradFill>
              </a:rPr>
              <a:t> </a:t>
            </a:r>
            <a:r>
              <a:rPr lang="en-US" sz="3137" dirty="0" err="1" smtClean="0">
                <a:gradFill>
                  <a:gsLst>
                    <a:gs pos="1250">
                      <a:srgbClr val="404040"/>
                    </a:gs>
                    <a:gs pos="100000">
                      <a:srgbClr val="404040"/>
                    </a:gs>
                  </a:gsLst>
                  <a:lin ang="5400000" scaled="0"/>
                </a:gradFill>
              </a:rPr>
              <a:t>diseño</a:t>
            </a:r>
            <a:r>
              <a:rPr lang="en-US" sz="3137" dirty="0" smtClean="0">
                <a:gradFill>
                  <a:gsLst>
                    <a:gs pos="1250">
                      <a:srgbClr val="404040"/>
                    </a:gs>
                    <a:gs pos="100000">
                      <a:srgbClr val="404040"/>
                    </a:gs>
                  </a:gsLst>
                  <a:lin ang="5400000" scaled="0"/>
                </a:gradFill>
              </a:rPr>
              <a:t>, </a:t>
            </a:r>
            <a:r>
              <a:rPr lang="en-US" sz="3137" dirty="0">
                <a:gradFill>
                  <a:gsLst>
                    <a:gs pos="1250">
                      <a:srgbClr val="404040"/>
                    </a:gs>
                    <a:gs pos="100000">
                      <a:srgbClr val="404040"/>
                    </a:gs>
                  </a:gsLst>
                  <a:lin ang="5400000" scaled="0"/>
                </a:gradFill>
              </a:rPr>
              <a:t>performance instrumentation timeline </a:t>
            </a:r>
            <a:r>
              <a:rPr lang="en-US" sz="3137" dirty="0" smtClean="0">
                <a:gradFill>
                  <a:gsLst>
                    <a:gs pos="1250">
                      <a:srgbClr val="404040"/>
                    </a:gs>
                    <a:gs pos="100000">
                      <a:srgbClr val="404040"/>
                    </a:gs>
                  </a:gsLst>
                  <a:lin ang="5400000" scaled="0"/>
                </a:gradFill>
              </a:rPr>
              <a:t/>
            </a:r>
            <a:br>
              <a:rPr lang="en-US" sz="3137" dirty="0" smtClean="0">
                <a:gradFill>
                  <a:gsLst>
                    <a:gs pos="1250">
                      <a:srgbClr val="404040"/>
                    </a:gs>
                    <a:gs pos="100000">
                      <a:srgbClr val="404040"/>
                    </a:gs>
                  </a:gsLst>
                  <a:lin ang="5400000" scaled="0"/>
                </a:gradFill>
              </a:rPr>
            </a:br>
            <a:r>
              <a:rPr lang="en-US" sz="3137" dirty="0" smtClean="0">
                <a:gradFill>
                  <a:gsLst>
                    <a:gs pos="1250">
                      <a:srgbClr val="404040"/>
                    </a:gs>
                    <a:gs pos="100000">
                      <a:srgbClr val="404040"/>
                    </a:gs>
                  </a:gsLst>
                  <a:lin ang="5400000" scaled="0"/>
                </a:gradFill>
              </a:rPr>
              <a:t>tool y mucho </a:t>
            </a:r>
            <a:r>
              <a:rPr lang="en-US" sz="3137" dirty="0" err="1" smtClean="0">
                <a:gradFill>
                  <a:gsLst>
                    <a:gs pos="1250">
                      <a:srgbClr val="404040"/>
                    </a:gs>
                    <a:gs pos="100000">
                      <a:srgbClr val="404040"/>
                    </a:gs>
                  </a:gsLst>
                  <a:lin ang="5400000" scaled="0"/>
                </a:gradFill>
              </a:rPr>
              <a:t>más</a:t>
            </a:r>
            <a:r>
              <a:rPr lang="en-US" sz="3137" dirty="0" smtClean="0">
                <a:gradFill>
                  <a:gsLst>
                    <a:gs pos="1250">
                      <a:srgbClr val="404040"/>
                    </a:gs>
                    <a:gs pos="100000">
                      <a:srgbClr val="404040"/>
                    </a:gs>
                  </a:gsLst>
                  <a:lin ang="5400000" scaled="0"/>
                </a:gradFill>
              </a:rPr>
              <a:t>…</a:t>
            </a:r>
            <a:endParaRPr lang="en-US" dirty="0"/>
          </a:p>
        </p:txBody>
      </p:sp>
      <p:pic>
        <p:nvPicPr>
          <p:cNvPr id="5" name="Picture 4"/>
          <p:cNvPicPr>
            <a:picLocks noChangeAspect="1"/>
          </p:cNvPicPr>
          <p:nvPr/>
        </p:nvPicPr>
        <p:blipFill>
          <a:blip r:embed="rId3"/>
          <a:stretch>
            <a:fillRect/>
          </a:stretch>
        </p:blipFill>
        <p:spPr>
          <a:xfrm>
            <a:off x="418643" y="1980822"/>
            <a:ext cx="5957490" cy="3875170"/>
          </a:xfrm>
          <a:prstGeom prst="rect">
            <a:avLst/>
          </a:prstGeom>
        </p:spPr>
      </p:pic>
      <p:pic>
        <p:nvPicPr>
          <p:cNvPr id="7" name="Picture 6"/>
          <p:cNvPicPr>
            <a:picLocks noChangeAspect="1"/>
          </p:cNvPicPr>
          <p:nvPr/>
        </p:nvPicPr>
        <p:blipFill>
          <a:blip r:embed="rId4"/>
          <a:stretch>
            <a:fillRect/>
          </a:stretch>
        </p:blipFill>
        <p:spPr>
          <a:xfrm>
            <a:off x="3968277" y="3130192"/>
            <a:ext cx="7956804" cy="3576362"/>
          </a:xfrm>
          <a:prstGeom prst="rect">
            <a:avLst/>
          </a:prstGeom>
        </p:spPr>
      </p:pic>
    </p:spTree>
    <p:extLst>
      <p:ext uri="{BB962C8B-B14F-4D97-AF65-F5344CB8AC3E}">
        <p14:creationId xmlns:p14="http://schemas.microsoft.com/office/powerpoint/2010/main" val="2638809498"/>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Visual Studio</a:t>
            </a:r>
            <a:br>
              <a:rPr lang="en-US" dirty="0" smtClean="0"/>
            </a:br>
            <a:r>
              <a:rPr lang="en-US" sz="3529" dirty="0">
                <a:gradFill>
                  <a:gsLst>
                    <a:gs pos="1250">
                      <a:srgbClr val="404040"/>
                    </a:gs>
                    <a:gs pos="100000">
                      <a:srgbClr val="404040"/>
                    </a:gs>
                  </a:gsLst>
                  <a:lin ang="5400000" scaled="0"/>
                </a:gradFill>
              </a:rPr>
              <a:t>Visual Tree Inspector</a:t>
            </a:r>
            <a:endParaRPr lang="en-US" sz="5294" dirty="0"/>
          </a:p>
        </p:txBody>
      </p:sp>
      <p:pic>
        <p:nvPicPr>
          <p:cNvPr id="5" name="Picture 4"/>
          <p:cNvPicPr>
            <a:picLocks noChangeAspect="1"/>
          </p:cNvPicPr>
          <p:nvPr/>
        </p:nvPicPr>
        <p:blipFill>
          <a:blip r:embed="rId2"/>
          <a:stretch>
            <a:fillRect/>
          </a:stretch>
        </p:blipFill>
        <p:spPr>
          <a:xfrm>
            <a:off x="1987386" y="1710853"/>
            <a:ext cx="8497360" cy="4920744"/>
          </a:xfrm>
          <a:prstGeom prst="rect">
            <a:avLst/>
          </a:prstGeom>
        </p:spPr>
      </p:pic>
    </p:spTree>
    <p:extLst>
      <p:ext uri="{BB962C8B-B14F-4D97-AF65-F5344CB8AC3E}">
        <p14:creationId xmlns:p14="http://schemas.microsoft.com/office/powerpoint/2010/main" val="2408410941"/>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Visual Tree Inspector</a:t>
            </a:r>
            <a:endParaRPr lang="en-US" dirty="0"/>
          </a:p>
        </p:txBody>
      </p:sp>
    </p:spTree>
    <p:extLst>
      <p:ext uri="{BB962C8B-B14F-4D97-AF65-F5344CB8AC3E}">
        <p14:creationId xmlns:p14="http://schemas.microsoft.com/office/powerpoint/2010/main" val="192857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t>
            </a:r>
            <a:r>
              <a:rPr lang="en-US" dirty="0" err="1" smtClean="0"/>
              <a:t>Quedaron</a:t>
            </a:r>
            <a:r>
              <a:rPr lang="en-US" dirty="0" smtClean="0"/>
              <a:t> con </a:t>
            </a:r>
            <a:r>
              <a:rPr lang="en-US" dirty="0" err="1" smtClean="0"/>
              <a:t>ganas</a:t>
            </a:r>
            <a:r>
              <a:rPr lang="en-US" dirty="0" smtClean="0"/>
              <a:t> de </a:t>
            </a:r>
            <a:r>
              <a:rPr lang="en-US" dirty="0" err="1" smtClean="0"/>
              <a:t>más</a:t>
            </a:r>
            <a:r>
              <a:rPr lang="en-US" dirty="0" smtClean="0"/>
              <a:t>?</a:t>
            </a:r>
            <a:endParaRPr lang="en-US" dirty="0"/>
          </a:p>
        </p:txBody>
      </p:sp>
    </p:spTree>
    <p:extLst>
      <p:ext uri="{BB962C8B-B14F-4D97-AF65-F5344CB8AC3E}">
        <p14:creationId xmlns:p14="http://schemas.microsoft.com/office/powerpoint/2010/main" val="2860379028"/>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Hay </a:t>
            </a:r>
            <a:r>
              <a:rPr lang="en-US" dirty="0" err="1" smtClean="0"/>
              <a:t>más</a:t>
            </a:r>
            <a:r>
              <a:rPr lang="en-US" dirty="0" smtClean="0"/>
              <a:t>…</a:t>
            </a:r>
            <a:endParaRPr lang="en-US" dirty="0"/>
          </a:p>
        </p:txBody>
      </p:sp>
      <p:sp>
        <p:nvSpPr>
          <p:cNvPr id="5" name="Text Placeholder 4"/>
          <p:cNvSpPr>
            <a:spLocks noGrp="1"/>
          </p:cNvSpPr>
          <p:nvPr>
            <p:ph type="body" sz="quarter" idx="11"/>
          </p:nvPr>
        </p:nvSpPr>
        <p:spPr>
          <a:xfrm>
            <a:off x="124428" y="1636152"/>
            <a:ext cx="5896366" cy="4930336"/>
          </a:xfrm>
        </p:spPr>
        <p:txBody>
          <a:bodyPr/>
          <a:lstStyle/>
          <a:p>
            <a:pPr marL="336145" indent="-336145">
              <a:buFont typeface="Arial" panose="020B0604020202020204" pitchFamily="34" charset="0"/>
              <a:buChar char="•"/>
            </a:pPr>
            <a:r>
              <a:rPr lang="en-US" sz="2549" dirty="0" smtClean="0"/>
              <a:t>Fuentes </a:t>
            </a:r>
            <a:r>
              <a:rPr lang="en-US" sz="2549" dirty="0" err="1" smtClean="0"/>
              <a:t>vectoriales</a:t>
            </a:r>
            <a:endParaRPr lang="en-US" sz="2549" dirty="0"/>
          </a:p>
          <a:p>
            <a:pPr marL="336145" indent="-336145">
              <a:buFont typeface="Arial" panose="020B0604020202020204" pitchFamily="34" charset="0"/>
              <a:buChar char="•"/>
            </a:pPr>
            <a:r>
              <a:rPr lang="en-US" sz="2549" dirty="0" err="1" smtClean="0"/>
              <a:t>Mejoras</a:t>
            </a:r>
            <a:r>
              <a:rPr lang="en-US" sz="2549" dirty="0" smtClean="0"/>
              <a:t> </a:t>
            </a:r>
            <a:r>
              <a:rPr lang="en-US" sz="2549" dirty="0" err="1" smtClean="0"/>
              <a:t>en</a:t>
            </a:r>
            <a:r>
              <a:rPr lang="en-US" sz="2549" dirty="0" smtClean="0"/>
              <a:t> Property </a:t>
            </a:r>
            <a:r>
              <a:rPr lang="en-US" sz="2549" dirty="0"/>
              <a:t>Change </a:t>
            </a:r>
            <a:endParaRPr lang="en-US" sz="2549" dirty="0" smtClean="0"/>
          </a:p>
          <a:p>
            <a:pPr marL="336145" indent="-336145">
              <a:buFont typeface="Arial" panose="020B0604020202020204" pitchFamily="34" charset="0"/>
              <a:buChar char="•"/>
            </a:pPr>
            <a:r>
              <a:rPr lang="en-US" sz="2549" dirty="0" err="1" smtClean="0"/>
              <a:t>Nuevas</a:t>
            </a:r>
            <a:r>
              <a:rPr lang="en-US" sz="2549" dirty="0" smtClean="0"/>
              <a:t> APIs para Content Presenter</a:t>
            </a:r>
            <a:endParaRPr lang="en-US" sz="2549" dirty="0"/>
          </a:p>
          <a:p>
            <a:pPr marL="336145" indent="-336145">
              <a:buFont typeface="Arial" panose="020B0604020202020204" pitchFamily="34" charset="0"/>
              <a:buChar char="•"/>
            </a:pPr>
            <a:r>
              <a:rPr lang="en-US" sz="2549" dirty="0"/>
              <a:t>IME Composition Events</a:t>
            </a:r>
          </a:p>
          <a:p>
            <a:pPr marL="336145" indent="-336145">
              <a:buFont typeface="Arial" panose="020B0604020202020204" pitchFamily="34" charset="0"/>
              <a:buChar char="•"/>
            </a:pPr>
            <a:r>
              <a:rPr lang="en-US" sz="2549" dirty="0" err="1" smtClean="0"/>
              <a:t>Mejoras</a:t>
            </a:r>
            <a:r>
              <a:rPr lang="en-US" sz="2549" dirty="0" smtClean="0"/>
              <a:t> </a:t>
            </a:r>
            <a:r>
              <a:rPr lang="en-US" sz="2549" dirty="0" err="1" smtClean="0"/>
              <a:t>en</a:t>
            </a:r>
            <a:r>
              <a:rPr lang="en-US" sz="2549" dirty="0" smtClean="0"/>
              <a:t> el </a:t>
            </a:r>
            <a:r>
              <a:rPr lang="en-US" sz="2549" dirty="0" err="1" smtClean="0"/>
              <a:t>ListView</a:t>
            </a:r>
            <a:endParaRPr lang="en-US" sz="2549" dirty="0"/>
          </a:p>
          <a:p>
            <a:pPr marL="336145" indent="-336145">
              <a:buFont typeface="Arial" panose="020B0604020202020204" pitchFamily="34" charset="0"/>
              <a:buChar char="•"/>
            </a:pPr>
            <a:r>
              <a:rPr lang="en-US" sz="2549" dirty="0"/>
              <a:t>Framework Element </a:t>
            </a:r>
            <a:r>
              <a:rPr lang="en-US" sz="2549" dirty="0" smtClean="0"/>
              <a:t>Loading</a:t>
            </a:r>
          </a:p>
          <a:p>
            <a:pPr marL="336145" indent="-336145">
              <a:buFont typeface="Arial" panose="020B0604020202020204" pitchFamily="34" charset="0"/>
              <a:buChar char="•"/>
            </a:pPr>
            <a:r>
              <a:rPr lang="en-US" sz="2549" dirty="0" err="1" smtClean="0"/>
              <a:t>EventMejorada</a:t>
            </a:r>
            <a:r>
              <a:rPr lang="en-US" sz="2549" dirty="0" smtClean="0"/>
              <a:t> </a:t>
            </a:r>
            <a:r>
              <a:rPr lang="en-US" sz="2549" dirty="0"/>
              <a:t>la </a:t>
            </a:r>
            <a:r>
              <a:rPr lang="en-US" sz="2549" dirty="0" err="1"/>
              <a:t>experiencia</a:t>
            </a:r>
            <a:r>
              <a:rPr lang="en-US" sz="2549" dirty="0"/>
              <a:t> con </a:t>
            </a:r>
            <a:r>
              <a:rPr lang="en-US" sz="2549" dirty="0" err="1"/>
              <a:t>animaciones</a:t>
            </a:r>
            <a:endParaRPr lang="en-US" sz="2549" dirty="0"/>
          </a:p>
          <a:p>
            <a:pPr marL="336145" indent="-336145">
              <a:buFont typeface="Arial" panose="020B0604020202020204" pitchFamily="34" charset="0"/>
              <a:buChar char="•"/>
            </a:pPr>
            <a:endParaRPr lang="en-US" sz="2549" dirty="0"/>
          </a:p>
          <a:p>
            <a:endParaRPr lang="en-US" sz="2549" dirty="0"/>
          </a:p>
        </p:txBody>
      </p:sp>
      <p:sp>
        <p:nvSpPr>
          <p:cNvPr id="7" name="Text Placeholder 4"/>
          <p:cNvSpPr>
            <a:spLocks noGrp="1"/>
          </p:cNvSpPr>
          <p:nvPr>
            <p:ph type="body" sz="quarter" idx="11"/>
          </p:nvPr>
        </p:nvSpPr>
        <p:spPr>
          <a:xfrm>
            <a:off x="6245404" y="1636152"/>
            <a:ext cx="5752059" cy="4930336"/>
          </a:xfrm>
        </p:spPr>
        <p:txBody>
          <a:bodyPr/>
          <a:lstStyle/>
          <a:p>
            <a:pPr marL="336145" indent="-336145">
              <a:buFont typeface="Arial" panose="020B0604020202020204" pitchFamily="34" charset="0"/>
              <a:buChar char="•"/>
            </a:pPr>
            <a:r>
              <a:rPr lang="en-US" sz="2549" dirty="0" err="1" smtClean="0"/>
              <a:t>Mejorada</a:t>
            </a:r>
            <a:r>
              <a:rPr lang="en-US" sz="2549" dirty="0" smtClean="0"/>
              <a:t> la </a:t>
            </a:r>
            <a:r>
              <a:rPr lang="en-US" sz="2549" dirty="0" err="1" smtClean="0"/>
              <a:t>interoperabilidad</a:t>
            </a:r>
            <a:r>
              <a:rPr lang="en-US" sz="2549" dirty="0" smtClean="0"/>
              <a:t> de XAML/DX</a:t>
            </a:r>
            <a:endParaRPr lang="en-US" sz="2549" dirty="0"/>
          </a:p>
          <a:p>
            <a:pPr marL="336145" indent="-336145">
              <a:buFont typeface="Arial" panose="020B0604020202020204" pitchFamily="34" charset="0"/>
              <a:buChar char="•"/>
            </a:pPr>
            <a:r>
              <a:rPr lang="en-US" sz="2549" dirty="0"/>
              <a:t>Software Bitmap Source</a:t>
            </a:r>
          </a:p>
          <a:p>
            <a:pPr marL="336145" indent="-336145">
              <a:buFont typeface="Arial" panose="020B0604020202020204" pitchFamily="34" charset="0"/>
              <a:buChar char="•"/>
            </a:pPr>
            <a:r>
              <a:rPr lang="en-US" sz="2549" dirty="0" err="1" smtClean="0"/>
              <a:t>Mejoras</a:t>
            </a:r>
            <a:r>
              <a:rPr lang="en-US" sz="2549" dirty="0"/>
              <a:t> </a:t>
            </a:r>
            <a:r>
              <a:rPr lang="en-US" sz="2549" dirty="0" err="1" smtClean="0"/>
              <a:t>en</a:t>
            </a:r>
            <a:r>
              <a:rPr lang="en-US" sz="2549" dirty="0" smtClean="0"/>
              <a:t> el </a:t>
            </a:r>
            <a:r>
              <a:rPr lang="en-US" sz="2549" dirty="0" err="1" smtClean="0"/>
              <a:t>consumo</a:t>
            </a:r>
            <a:r>
              <a:rPr lang="en-US" sz="2549" dirty="0" smtClean="0"/>
              <a:t> de </a:t>
            </a:r>
            <a:r>
              <a:rPr lang="en-US" sz="2549" dirty="0" err="1" smtClean="0"/>
              <a:t>memoria</a:t>
            </a:r>
            <a:r>
              <a:rPr lang="en-US" sz="2549" dirty="0" smtClean="0"/>
              <a:t> </a:t>
            </a:r>
            <a:r>
              <a:rPr lang="en-US" sz="2549" dirty="0" err="1" smtClean="0"/>
              <a:t>en</a:t>
            </a:r>
            <a:r>
              <a:rPr lang="en-US" sz="2549" dirty="0" smtClean="0"/>
              <a:t> Silverlight</a:t>
            </a:r>
            <a:endParaRPr lang="en-US" sz="2549" dirty="0"/>
          </a:p>
          <a:p>
            <a:pPr marL="336145" indent="-336145">
              <a:buFont typeface="Arial" panose="020B0604020202020204" pitchFamily="34" charset="0"/>
              <a:buChar char="•"/>
            </a:pPr>
            <a:r>
              <a:rPr lang="en-US" sz="2549" dirty="0" smtClean="0"/>
              <a:t>APIs para </a:t>
            </a:r>
            <a:r>
              <a:rPr lang="en-US" sz="2549" dirty="0" err="1" smtClean="0"/>
              <a:t>imprimir</a:t>
            </a:r>
            <a:r>
              <a:rPr lang="en-US" sz="2549" dirty="0" smtClean="0"/>
              <a:t> </a:t>
            </a:r>
            <a:r>
              <a:rPr lang="en-US" sz="2549" dirty="0" err="1" smtClean="0"/>
              <a:t>en</a:t>
            </a:r>
            <a:r>
              <a:rPr lang="en-US" sz="2549" dirty="0" smtClean="0"/>
              <a:t> Mobile</a:t>
            </a:r>
            <a:endParaRPr lang="en-US" sz="2549" dirty="0"/>
          </a:p>
          <a:p>
            <a:pPr marL="336145" indent="-336145">
              <a:buFont typeface="Arial" panose="020B0604020202020204" pitchFamily="34" charset="0"/>
              <a:buChar char="•"/>
            </a:pPr>
            <a:r>
              <a:rPr lang="en-US" sz="2549" dirty="0" err="1" smtClean="0"/>
              <a:t>Mejorada</a:t>
            </a:r>
            <a:r>
              <a:rPr lang="en-US" sz="2549" dirty="0" smtClean="0"/>
              <a:t> la </a:t>
            </a:r>
            <a:r>
              <a:rPr lang="en-US" sz="2549" dirty="0" err="1" smtClean="0"/>
              <a:t>gestión</a:t>
            </a:r>
            <a:r>
              <a:rPr lang="en-US" sz="2549" dirty="0" smtClean="0"/>
              <a:t> de </a:t>
            </a:r>
            <a:r>
              <a:rPr lang="en-US" sz="2549" dirty="0" err="1" smtClean="0"/>
              <a:t>BiDi</a:t>
            </a:r>
            <a:endParaRPr lang="en-US" sz="2549" dirty="0"/>
          </a:p>
          <a:p>
            <a:pPr marL="336145" indent="-336145">
              <a:buFont typeface="Arial" panose="020B0604020202020204" pitchFamily="34" charset="0"/>
              <a:buChar char="•"/>
            </a:pPr>
            <a:r>
              <a:rPr lang="en-US" sz="2549" dirty="0" err="1" smtClean="0"/>
              <a:t>Mejoras</a:t>
            </a:r>
            <a:r>
              <a:rPr lang="en-US" sz="2549" dirty="0" smtClean="0"/>
              <a:t> </a:t>
            </a:r>
            <a:r>
              <a:rPr lang="en-US" sz="2549" dirty="0" err="1" smtClean="0"/>
              <a:t>en</a:t>
            </a:r>
            <a:r>
              <a:rPr lang="en-US" sz="2549" dirty="0" smtClean="0"/>
              <a:t> </a:t>
            </a:r>
            <a:r>
              <a:rPr lang="en-US" sz="2549" dirty="0" err="1" smtClean="0"/>
              <a:t>las</a:t>
            </a:r>
            <a:r>
              <a:rPr lang="en-US" sz="2549" dirty="0" smtClean="0"/>
              <a:t> APIs de </a:t>
            </a:r>
            <a:r>
              <a:rPr lang="en-US" sz="2549" dirty="0" err="1" smtClean="0"/>
              <a:t>ScrollViewer</a:t>
            </a:r>
            <a:endParaRPr lang="en-US" sz="2549" dirty="0"/>
          </a:p>
          <a:p>
            <a:pPr marL="336145" indent="-336145">
              <a:buFont typeface="Arial" panose="020B0604020202020204" pitchFamily="34" charset="0"/>
              <a:buChar char="•"/>
            </a:pPr>
            <a:r>
              <a:rPr lang="en-US" sz="2549" dirty="0"/>
              <a:t>Casting </a:t>
            </a:r>
            <a:r>
              <a:rPr lang="en-US" sz="2549" dirty="0" err="1" smtClean="0"/>
              <a:t>en</a:t>
            </a:r>
            <a:r>
              <a:rPr lang="en-US" sz="2549" dirty="0" smtClean="0"/>
              <a:t> </a:t>
            </a:r>
            <a:r>
              <a:rPr lang="en-US" sz="2549" dirty="0" err="1" smtClean="0"/>
              <a:t>elementos</a:t>
            </a:r>
            <a:r>
              <a:rPr lang="en-US" sz="2549" dirty="0" smtClean="0"/>
              <a:t> </a:t>
            </a:r>
            <a:r>
              <a:rPr lang="en-US" sz="2549" dirty="0" err="1" smtClean="0"/>
              <a:t>visuales</a:t>
            </a:r>
            <a:endParaRPr lang="en-US" sz="2549" dirty="0"/>
          </a:p>
        </p:txBody>
      </p:sp>
    </p:spTree>
    <p:extLst>
      <p:ext uri="{BB962C8B-B14F-4D97-AF65-F5344CB8AC3E}">
        <p14:creationId xmlns:p14="http://schemas.microsoft.com/office/powerpoint/2010/main" val="244945363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Novedades</a:t>
            </a:r>
            <a:r>
              <a:rPr lang="en-US" dirty="0" smtClean="0"/>
              <a:t> </a:t>
            </a:r>
            <a:r>
              <a:rPr lang="en-US" dirty="0" err="1" smtClean="0"/>
              <a:t>en</a:t>
            </a:r>
            <a:r>
              <a:rPr lang="en-US" dirty="0" smtClean="0"/>
              <a:t> </a:t>
            </a:r>
            <a:r>
              <a:rPr lang="en-US" dirty="0" err="1" smtClean="0"/>
              <a:t>controles</a:t>
            </a:r>
            <a:endParaRPr lang="en-US" dirty="0"/>
          </a:p>
        </p:txBody>
      </p:sp>
    </p:spTree>
    <p:extLst>
      <p:ext uri="{BB962C8B-B14F-4D97-AF65-F5344CB8AC3E}">
        <p14:creationId xmlns:p14="http://schemas.microsoft.com/office/powerpoint/2010/main" val="3721354713"/>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279187" y="405855"/>
            <a:ext cx="11531542" cy="517083"/>
          </a:xfrm>
          <a:prstGeom prst="rect">
            <a:avLst/>
          </a:prstGeom>
        </p:spPr>
        <p:txBody>
          <a:bodyPr vert="horz" wrap="square" lIns="0" tIns="0" rIns="0" bIns="0" rtlCol="0" anchor="t" anchorCtr="0">
            <a:spAutoFit/>
          </a:bodyPr>
          <a:lstStyle>
            <a:lvl1pPr algn="l" defTabSz="914400" rtl="0" eaLnBrk="1" latinLnBrk="0" hangingPunct="1">
              <a:lnSpc>
                <a:spcPct val="105000"/>
              </a:lnSpc>
              <a:spcBef>
                <a:spcPct val="0"/>
              </a:spcBef>
              <a:buNone/>
              <a:defRPr sz="2400" kern="1200" spc="0" baseline="0">
                <a:solidFill>
                  <a:schemeClr val="accent1"/>
                </a:solidFill>
                <a:latin typeface="+mj-lt"/>
                <a:ea typeface="+mj-ea"/>
                <a:cs typeface="+mj-cs"/>
              </a:defRPr>
            </a:lvl1pPr>
          </a:lstStyle>
          <a:p>
            <a:r>
              <a:rPr lang="en-US" sz="3200"/>
              <a:t>Preguntas y respuestas.</a:t>
            </a:r>
            <a:endParaRPr lang="ru-RU" sz="3200" dirty="0"/>
          </a:p>
        </p:txBody>
      </p:sp>
      <p:sp>
        <p:nvSpPr>
          <p:cNvPr id="3" name="Text Placeholder 1"/>
          <p:cNvSpPr>
            <a:spLocks noGrp="1"/>
          </p:cNvSpPr>
          <p:nvPr>
            <p:ph type="body" sz="quarter" idx="20"/>
          </p:nvPr>
        </p:nvSpPr>
        <p:spPr>
          <a:xfrm>
            <a:off x="336178" y="1435385"/>
            <a:ext cx="11459569" cy="841652"/>
          </a:xfrm>
        </p:spPr>
        <p:txBody>
          <a:bodyPr/>
          <a:lstStyle/>
          <a:p>
            <a:r>
              <a:rPr lang="en-US" sz="3733" dirty="0"/>
              <a:t>¿</a:t>
            </a:r>
            <a:r>
              <a:rPr lang="en-US" sz="3733" dirty="0" err="1"/>
              <a:t>Dudas</a:t>
            </a:r>
            <a:r>
              <a:rPr lang="en-US" sz="3733" dirty="0"/>
              <a:t>?</a:t>
            </a:r>
            <a:endParaRPr lang="ru-RU" sz="3733" dirty="0"/>
          </a:p>
        </p:txBody>
      </p:sp>
      <p:sp>
        <p:nvSpPr>
          <p:cNvPr id="4" name="Text Placeholder 1"/>
          <p:cNvSpPr txBox="1">
            <a:spLocks/>
          </p:cNvSpPr>
          <p:nvPr/>
        </p:nvSpPr>
        <p:spPr>
          <a:xfrm>
            <a:off x="432174" y="2085041"/>
            <a:ext cx="11260075" cy="3071906"/>
          </a:xfrm>
          <a:prstGeom prst="rect">
            <a:avLst/>
          </a:prstGeom>
        </p:spPr>
        <p:txBody>
          <a:bodyPr vert="horz" lIns="121903" tIns="0" rIns="121903" bIns="60952"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2129" dirty="0">
                <a:solidFill>
                  <a:schemeClr val="accent1"/>
                </a:solidFill>
                <a:latin typeface="Aller" pitchFamily="2" charset="0"/>
              </a:rPr>
              <a:t>P</a:t>
            </a:r>
            <a:r>
              <a:rPr lang="en-US" sz="11731" dirty="0">
                <a:solidFill>
                  <a:schemeClr val="accent1"/>
                </a:solidFill>
                <a:latin typeface="Aller" pitchFamily="2" charset="0"/>
              </a:rPr>
              <a:t>&amp;</a:t>
            </a:r>
            <a:r>
              <a:rPr lang="en-US" sz="22129" dirty="0">
                <a:solidFill>
                  <a:schemeClr val="accent1"/>
                </a:solidFill>
                <a:latin typeface="Aller" pitchFamily="2" charset="0"/>
              </a:rPr>
              <a:t>R</a:t>
            </a:r>
            <a:endParaRPr lang="ru-RU" sz="22129" dirty="0">
              <a:solidFill>
                <a:schemeClr val="accent1"/>
              </a:solidFill>
            </a:endParaRPr>
          </a:p>
        </p:txBody>
      </p:sp>
    </p:spTree>
    <p:extLst>
      <p:ext uri="{BB962C8B-B14F-4D97-AF65-F5344CB8AC3E}">
        <p14:creationId xmlns:p14="http://schemas.microsoft.com/office/powerpoint/2010/main" val="944819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720342" y="736517"/>
            <a:ext cx="10751313" cy="1614797"/>
          </a:xfrm>
          <a:prstGeom prst="rect">
            <a:avLst/>
          </a:prstGeom>
        </p:spPr>
        <p:txBody>
          <a:bodyPr/>
          <a:lst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a:lstStyle>
          <a:p>
            <a:r>
              <a:rPr lang="es-ES" dirty="0" smtClean="0">
                <a:solidFill>
                  <a:schemeClr val="tx1"/>
                </a:solidFill>
              </a:rPr>
              <a:t>Novedades en XAML</a:t>
            </a:r>
          </a:p>
        </p:txBody>
      </p:sp>
      <p:sp>
        <p:nvSpPr>
          <p:cNvPr id="5" name="Subtitle 1"/>
          <p:cNvSpPr txBox="1">
            <a:spLocks/>
          </p:cNvSpPr>
          <p:nvPr/>
        </p:nvSpPr>
        <p:spPr>
          <a:xfrm>
            <a:off x="720342" y="2273588"/>
            <a:ext cx="7608765" cy="2238552"/>
          </a:xfrm>
          <a:prstGeom prst="rect">
            <a:avLst/>
          </a:prstGeom>
        </p:spPr>
        <p:txBody>
          <a:bodyPr/>
          <a:lst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r>
              <a:rPr lang="en-US" dirty="0" smtClean="0">
                <a:solidFill>
                  <a:schemeClr val="tx1"/>
                </a:solidFill>
              </a:rPr>
              <a:t>Windows 10 Preview</a:t>
            </a:r>
          </a:p>
          <a:p>
            <a:r>
              <a:rPr lang="en-US" dirty="0" smtClean="0">
                <a:solidFill>
                  <a:schemeClr val="bg1">
                    <a:lumMod val="40000"/>
                    <a:lumOff val="60000"/>
                  </a:schemeClr>
                </a:solidFill>
              </a:rPr>
              <a:t>Javier Suárez</a:t>
            </a:r>
            <a:endParaRPr lang="en-US" dirty="0">
              <a:solidFill>
                <a:schemeClr val="bg1">
                  <a:lumMod val="40000"/>
                  <a:lumOff val="60000"/>
                </a:schemeClr>
              </a:solidFill>
            </a:endParaRPr>
          </a:p>
        </p:txBody>
      </p:sp>
    </p:spTree>
    <p:extLst>
      <p:ext uri="{BB962C8B-B14F-4D97-AF65-F5344CB8AC3E}">
        <p14:creationId xmlns:p14="http://schemas.microsoft.com/office/powerpoint/2010/main" val="461489940"/>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30926" y="1462438"/>
            <a:ext cx="9146043" cy="5330247"/>
          </a:xfrm>
        </p:spPr>
        <p:txBody>
          <a:bodyPr/>
          <a:lstStyle/>
          <a:p>
            <a:r>
              <a:rPr lang="en-US" sz="1961" dirty="0">
                <a:solidFill>
                  <a:srgbClr val="0000FF"/>
                </a:solidFill>
                <a:highlight>
                  <a:srgbClr val="FFFFFF"/>
                </a:highlight>
              </a:rPr>
              <a:t>&lt;</a:t>
            </a:r>
            <a:r>
              <a:rPr lang="en-US" sz="1961" dirty="0" err="1">
                <a:solidFill>
                  <a:srgbClr val="A31515"/>
                </a:solidFill>
                <a:highlight>
                  <a:srgbClr val="FFFFFF"/>
                </a:highlight>
              </a:rPr>
              <a:t>SplitView</a:t>
            </a:r>
            <a:r>
              <a:rPr lang="en-US" sz="1961" dirty="0">
                <a:solidFill>
                  <a:srgbClr val="A31515"/>
                </a:solidFill>
                <a:highlight>
                  <a:srgbClr val="FFFFFF"/>
                </a:highlight>
              </a:rPr>
              <a:t> </a:t>
            </a:r>
            <a:r>
              <a:rPr lang="en-US" sz="1961" dirty="0" err="1">
                <a:solidFill>
                  <a:srgbClr val="FF0000"/>
                </a:solidFill>
                <a:highlight>
                  <a:srgbClr val="FFFFFF"/>
                </a:highlight>
              </a:rPr>
              <a:t>DisplayMode</a:t>
            </a:r>
            <a:r>
              <a:rPr lang="en-US" sz="1961" dirty="0">
                <a:solidFill>
                  <a:srgbClr val="0000FF"/>
                </a:solidFill>
                <a:highlight>
                  <a:srgbClr val="FFFFFF"/>
                </a:highlight>
              </a:rPr>
              <a:t>="</a:t>
            </a:r>
            <a:r>
              <a:rPr lang="en-US" sz="1961" dirty="0" err="1">
                <a:solidFill>
                  <a:srgbClr val="0000FF"/>
                </a:solidFill>
                <a:highlight>
                  <a:srgbClr val="FFFFFF"/>
                </a:highlight>
              </a:rPr>
              <a:t>Inline|Overlay|CompactInline|CompactOverlay</a:t>
            </a:r>
            <a:r>
              <a:rPr lang="en-US" sz="1961" dirty="0">
                <a:solidFill>
                  <a:srgbClr val="0000FF"/>
                </a:solidFill>
                <a:highlight>
                  <a:srgbClr val="FFFFFF"/>
                </a:highlight>
              </a:rPr>
              <a:t>"&gt;</a:t>
            </a:r>
            <a:endParaRPr lang="en-US" sz="1961" dirty="0">
              <a:solidFill>
                <a:srgbClr val="000000"/>
              </a:solidFill>
              <a:highlight>
                <a:srgbClr val="FFFFFF"/>
              </a:highlight>
            </a:endParaRPr>
          </a:p>
          <a:p>
            <a:endParaRPr lang="en-US" sz="1961" dirty="0">
              <a:solidFill>
                <a:srgbClr val="0000FF"/>
              </a:solidFill>
              <a:highlight>
                <a:srgbClr val="FFFFFF"/>
              </a:highlight>
            </a:endParaRPr>
          </a:p>
          <a:p>
            <a:r>
              <a:rPr lang="en-US" sz="1961" dirty="0">
                <a:solidFill>
                  <a:srgbClr val="0000FF"/>
                </a:solidFill>
                <a:highlight>
                  <a:srgbClr val="FFFFFF"/>
                </a:highlight>
              </a:rPr>
              <a:t>	&lt;</a:t>
            </a:r>
            <a:r>
              <a:rPr lang="en-US" sz="1961" dirty="0" err="1">
                <a:solidFill>
                  <a:srgbClr val="A31515"/>
                </a:solidFill>
                <a:highlight>
                  <a:srgbClr val="FFFFFF"/>
                </a:highlight>
              </a:rPr>
              <a:t>SplitView.Pane</a:t>
            </a:r>
            <a:r>
              <a:rPr lang="en-US" sz="1961" dirty="0">
                <a:solidFill>
                  <a:srgbClr val="0000FF"/>
                </a:solidFill>
                <a:highlight>
                  <a:srgbClr val="FFFFFF"/>
                </a:highlight>
              </a:rPr>
              <a:t>&gt;</a:t>
            </a:r>
            <a:endParaRPr lang="en-US" sz="1961" dirty="0">
              <a:solidFill>
                <a:srgbClr val="000000"/>
              </a:solidFill>
              <a:highlight>
                <a:srgbClr val="FFFFFF"/>
              </a:highlight>
            </a:endParaRPr>
          </a:p>
          <a:p>
            <a:r>
              <a:rPr lang="en-US" sz="1961" dirty="0">
                <a:solidFill>
                  <a:srgbClr val="008000"/>
                </a:solidFill>
                <a:highlight>
                  <a:srgbClr val="FFFFFF"/>
                </a:highlight>
              </a:rPr>
              <a:t>	&lt;!-- Navigation Content Here --&gt;</a:t>
            </a:r>
            <a:endParaRPr lang="en-US" sz="1961" dirty="0">
              <a:solidFill>
                <a:srgbClr val="000000"/>
              </a:solidFill>
              <a:highlight>
                <a:srgbClr val="FFFFFF"/>
              </a:highlight>
            </a:endParaRPr>
          </a:p>
          <a:p>
            <a:r>
              <a:rPr lang="en-US" sz="1961" dirty="0">
                <a:solidFill>
                  <a:srgbClr val="0000FF"/>
                </a:solidFill>
                <a:highlight>
                  <a:srgbClr val="FFFFFF"/>
                </a:highlight>
              </a:rPr>
              <a:t>	&lt;/</a:t>
            </a:r>
            <a:r>
              <a:rPr lang="en-US" sz="1961" dirty="0" err="1">
                <a:solidFill>
                  <a:srgbClr val="A31515"/>
                </a:solidFill>
                <a:highlight>
                  <a:srgbClr val="FFFFFF"/>
                </a:highlight>
              </a:rPr>
              <a:t>SplitView.Pane</a:t>
            </a:r>
            <a:r>
              <a:rPr lang="en-US" sz="1961" dirty="0">
                <a:solidFill>
                  <a:srgbClr val="0000FF"/>
                </a:solidFill>
                <a:highlight>
                  <a:srgbClr val="FFFFFF"/>
                </a:highlight>
              </a:rPr>
              <a:t>&gt;</a:t>
            </a:r>
          </a:p>
          <a:p>
            <a:endParaRPr lang="en-US" sz="1961" dirty="0">
              <a:solidFill>
                <a:srgbClr val="0000FF"/>
              </a:solidFill>
              <a:highlight>
                <a:srgbClr val="FFFFFF"/>
              </a:highlight>
            </a:endParaRPr>
          </a:p>
          <a:p>
            <a:r>
              <a:rPr lang="en-US" sz="1961" dirty="0">
                <a:solidFill>
                  <a:srgbClr val="0000FF"/>
                </a:solidFill>
                <a:highlight>
                  <a:srgbClr val="FFFFFF"/>
                </a:highlight>
              </a:rPr>
              <a:t>	</a:t>
            </a:r>
            <a:r>
              <a:rPr lang="en-US" sz="1961" dirty="0">
                <a:solidFill>
                  <a:srgbClr val="008000"/>
                </a:solidFill>
                <a:highlight>
                  <a:srgbClr val="FFFFFF"/>
                </a:highlight>
              </a:rPr>
              <a:t>&lt;!-- Main Content Here --&gt;</a:t>
            </a:r>
            <a:endParaRPr lang="en-US" sz="1961" dirty="0">
              <a:solidFill>
                <a:srgbClr val="0000FF"/>
              </a:solidFill>
              <a:highlight>
                <a:srgbClr val="FFFFFF"/>
              </a:highlight>
            </a:endParaRPr>
          </a:p>
          <a:p>
            <a:endParaRPr lang="en-US" sz="1961" dirty="0">
              <a:solidFill>
                <a:srgbClr val="0000FF"/>
              </a:solidFill>
              <a:highlight>
                <a:srgbClr val="FFFFFF"/>
              </a:highlight>
            </a:endParaRPr>
          </a:p>
          <a:p>
            <a:r>
              <a:rPr lang="en-US" sz="1961" dirty="0">
                <a:solidFill>
                  <a:srgbClr val="0000FF"/>
                </a:solidFill>
                <a:highlight>
                  <a:srgbClr val="FFFFFF"/>
                </a:highlight>
              </a:rPr>
              <a:t>&lt;/</a:t>
            </a:r>
            <a:r>
              <a:rPr lang="en-US" sz="1961" dirty="0" err="1">
                <a:solidFill>
                  <a:srgbClr val="A31515"/>
                </a:solidFill>
                <a:highlight>
                  <a:srgbClr val="FFFFFF"/>
                </a:highlight>
              </a:rPr>
              <a:t>SplitView</a:t>
            </a:r>
            <a:r>
              <a:rPr lang="en-US" sz="1961" dirty="0">
                <a:solidFill>
                  <a:srgbClr val="0000FF"/>
                </a:solidFill>
                <a:highlight>
                  <a:srgbClr val="FFFFFF"/>
                </a:highlight>
              </a:rPr>
              <a:t>&gt;</a:t>
            </a:r>
            <a:endParaRPr lang="en-US" sz="1961" dirty="0">
              <a:solidFill>
                <a:srgbClr val="000000"/>
              </a:solidFill>
              <a:highlight>
                <a:srgbClr val="FFFFFF"/>
              </a:highlight>
            </a:endParaRPr>
          </a:p>
        </p:txBody>
      </p:sp>
      <p:sp>
        <p:nvSpPr>
          <p:cNvPr id="4" name="Title 3"/>
          <p:cNvSpPr>
            <a:spLocks noGrp="1"/>
          </p:cNvSpPr>
          <p:nvPr>
            <p:ph type="title"/>
          </p:nvPr>
        </p:nvSpPr>
        <p:spPr/>
        <p:txBody>
          <a:bodyPr/>
          <a:lstStyle/>
          <a:p>
            <a:r>
              <a:rPr lang="en-US" dirty="0" err="1"/>
              <a:t>SplitView</a:t>
            </a:r>
            <a:r>
              <a:rPr lang="en-US" dirty="0" smtClean="0"/>
              <a:t/>
            </a:r>
            <a:br>
              <a:rPr lang="en-US" dirty="0" smtClean="0"/>
            </a:br>
            <a:r>
              <a:rPr lang="en-US" sz="3529" dirty="0" smtClean="0"/>
              <a:t>Panel de </a:t>
            </a:r>
            <a:r>
              <a:rPr lang="en-US" sz="3529" dirty="0" err="1" smtClean="0"/>
              <a:t>navegación</a:t>
            </a:r>
            <a:r>
              <a:rPr lang="en-US" sz="3529" dirty="0" smtClean="0"/>
              <a:t> </a:t>
            </a:r>
            <a:r>
              <a:rPr lang="en-US" sz="3529" dirty="0" err="1" smtClean="0"/>
              <a:t>adaptativo</a:t>
            </a:r>
            <a:endParaRPr lang="en-US" sz="3529" dirty="0"/>
          </a:p>
        </p:txBody>
      </p:sp>
      <p:pic>
        <p:nvPicPr>
          <p:cNvPr id="5" name="Picture 4"/>
          <p:cNvPicPr>
            <a:picLocks noChangeAspect="1"/>
          </p:cNvPicPr>
          <p:nvPr/>
        </p:nvPicPr>
        <p:blipFill>
          <a:blip r:embed="rId3"/>
          <a:stretch>
            <a:fillRect/>
          </a:stretch>
        </p:blipFill>
        <p:spPr>
          <a:xfrm>
            <a:off x="6380801" y="2757539"/>
            <a:ext cx="5317854" cy="3837426"/>
          </a:xfrm>
          <a:prstGeom prst="rect">
            <a:avLst/>
          </a:prstGeom>
        </p:spPr>
      </p:pic>
      <p:sp>
        <p:nvSpPr>
          <p:cNvPr id="6" name="Rectangle 5"/>
          <p:cNvSpPr/>
          <p:nvPr/>
        </p:nvSpPr>
        <p:spPr bwMode="auto">
          <a:xfrm>
            <a:off x="6380801" y="3231786"/>
            <a:ext cx="2091658" cy="3363179"/>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8547161" y="2957910"/>
            <a:ext cx="3151494" cy="3637055"/>
          </a:xfrm>
          <a:prstGeom prst="rect">
            <a:avLst/>
          </a:prstGeom>
          <a:noFill/>
          <a:ln w="571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p:cNvCxnSpPr/>
          <p:nvPr/>
        </p:nvCxnSpPr>
        <p:spPr>
          <a:xfrm>
            <a:off x="5768005" y="3469869"/>
            <a:ext cx="612796" cy="317788"/>
          </a:xfrm>
          <a:prstGeom prst="line">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5050171" y="4253891"/>
            <a:ext cx="3496990" cy="220938"/>
          </a:xfrm>
          <a:prstGeom prst="line">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937652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SplitView</a:t>
            </a:r>
            <a:r>
              <a:rPr lang="en-US" dirty="0" smtClean="0"/>
              <a:t/>
            </a:r>
            <a:br>
              <a:rPr lang="en-US" dirty="0" smtClean="0"/>
            </a:br>
            <a:r>
              <a:rPr lang="en-US" sz="3529" dirty="0" smtClean="0">
                <a:gradFill>
                  <a:gsLst>
                    <a:gs pos="1250">
                      <a:srgbClr val="404040"/>
                    </a:gs>
                    <a:gs pos="100000">
                      <a:srgbClr val="404040"/>
                    </a:gs>
                  </a:gsLst>
                  <a:lin ang="5400000" scaled="0"/>
                </a:gradFill>
              </a:rPr>
              <a:t>Uno de los </a:t>
            </a:r>
            <a:r>
              <a:rPr lang="en-US" sz="3529" dirty="0" err="1" smtClean="0">
                <a:gradFill>
                  <a:gsLst>
                    <a:gs pos="1250">
                      <a:srgbClr val="404040"/>
                    </a:gs>
                    <a:gs pos="100000">
                      <a:srgbClr val="404040"/>
                    </a:gs>
                  </a:gsLst>
                  <a:lin ang="5400000" scaled="0"/>
                </a:gradFill>
              </a:rPr>
              <a:t>nuevos</a:t>
            </a:r>
            <a:r>
              <a:rPr lang="en-US" sz="3529" dirty="0" smtClean="0">
                <a:gradFill>
                  <a:gsLst>
                    <a:gs pos="1250">
                      <a:srgbClr val="404040"/>
                    </a:gs>
                    <a:gs pos="100000">
                      <a:srgbClr val="404040"/>
                    </a:gs>
                  </a:gsLst>
                  <a:lin ang="5400000" scaled="0"/>
                </a:gradFill>
              </a:rPr>
              <a:t> </a:t>
            </a:r>
            <a:r>
              <a:rPr lang="en-US" sz="3529" dirty="0" err="1" smtClean="0">
                <a:gradFill>
                  <a:gsLst>
                    <a:gs pos="1250">
                      <a:srgbClr val="404040"/>
                    </a:gs>
                    <a:gs pos="100000">
                      <a:srgbClr val="404040"/>
                    </a:gs>
                  </a:gsLst>
                  <a:lin ang="5400000" scaled="0"/>
                </a:gradFill>
              </a:rPr>
              <a:t>pilares</a:t>
            </a:r>
            <a:r>
              <a:rPr lang="en-US" sz="3529" dirty="0" smtClean="0">
                <a:gradFill>
                  <a:gsLst>
                    <a:gs pos="1250">
                      <a:srgbClr val="404040"/>
                    </a:gs>
                    <a:gs pos="100000">
                      <a:srgbClr val="404040"/>
                    </a:gs>
                  </a:gsLst>
                  <a:lin ang="5400000" scaled="0"/>
                </a:gradFill>
              </a:rPr>
              <a:t> para </a:t>
            </a:r>
            <a:r>
              <a:rPr lang="en-US" sz="3529" dirty="0" err="1" smtClean="0">
                <a:gradFill>
                  <a:gsLst>
                    <a:gs pos="1250">
                      <a:srgbClr val="404040"/>
                    </a:gs>
                    <a:gs pos="100000">
                      <a:srgbClr val="404040"/>
                    </a:gs>
                  </a:gsLst>
                  <a:lin ang="5400000" scaled="0"/>
                </a:gradFill>
              </a:rPr>
              <a:t>crear</a:t>
            </a:r>
            <a:r>
              <a:rPr lang="en-US" sz="3529" dirty="0" smtClean="0">
                <a:gradFill>
                  <a:gsLst>
                    <a:gs pos="1250">
                      <a:srgbClr val="404040"/>
                    </a:gs>
                    <a:gs pos="100000">
                      <a:srgbClr val="404040"/>
                    </a:gs>
                  </a:gsLst>
                  <a:lin ang="5400000" scaled="0"/>
                </a:gradFill>
              </a:rPr>
              <a:t> Apps </a:t>
            </a:r>
            <a:r>
              <a:rPr lang="en-US" sz="3529" dirty="0" err="1" smtClean="0">
                <a:gradFill>
                  <a:gsLst>
                    <a:gs pos="1250">
                      <a:srgbClr val="404040"/>
                    </a:gs>
                    <a:gs pos="100000">
                      <a:srgbClr val="404040"/>
                    </a:gs>
                  </a:gsLst>
                  <a:lin ang="5400000" scaled="0"/>
                </a:gradFill>
              </a:rPr>
              <a:t>adaptativas</a:t>
            </a:r>
            <a:r>
              <a:rPr lang="en-US" sz="3529" dirty="0" smtClean="0">
                <a:gradFill>
                  <a:gsLst>
                    <a:gs pos="1250">
                      <a:srgbClr val="404040"/>
                    </a:gs>
                    <a:gs pos="100000">
                      <a:srgbClr val="404040"/>
                    </a:gs>
                  </a:gsLst>
                  <a:lin ang="5400000" scaled="0"/>
                </a:gradFill>
              </a:rPr>
              <a:t> </a:t>
            </a:r>
            <a:endParaRPr lang="en-US" dirty="0"/>
          </a:p>
        </p:txBody>
      </p:sp>
      <p:pic>
        <p:nvPicPr>
          <p:cNvPr id="2" name="Picture 1"/>
          <p:cNvPicPr>
            <a:picLocks noChangeAspect="1"/>
          </p:cNvPicPr>
          <p:nvPr/>
        </p:nvPicPr>
        <p:blipFill>
          <a:blip r:embed="rId3"/>
          <a:stretch>
            <a:fillRect/>
          </a:stretch>
        </p:blipFill>
        <p:spPr>
          <a:xfrm>
            <a:off x="4228449" y="1878381"/>
            <a:ext cx="7455283" cy="3954541"/>
          </a:xfrm>
          <a:prstGeom prst="rect">
            <a:avLst/>
          </a:prstGeom>
        </p:spPr>
      </p:pic>
      <p:pic>
        <p:nvPicPr>
          <p:cNvPr id="6" name="Picture 5"/>
          <p:cNvPicPr>
            <a:picLocks noChangeAspect="1"/>
          </p:cNvPicPr>
          <p:nvPr/>
        </p:nvPicPr>
        <p:blipFill>
          <a:blip r:embed="rId4"/>
          <a:stretch>
            <a:fillRect/>
          </a:stretch>
        </p:blipFill>
        <p:spPr>
          <a:xfrm>
            <a:off x="717451" y="1728977"/>
            <a:ext cx="2539870" cy="4613404"/>
          </a:xfrm>
          <a:prstGeom prst="rect">
            <a:avLst/>
          </a:prstGeom>
        </p:spPr>
      </p:pic>
      <p:sp>
        <p:nvSpPr>
          <p:cNvPr id="11" name="Rectangle 10"/>
          <p:cNvSpPr/>
          <p:nvPr/>
        </p:nvSpPr>
        <p:spPr bwMode="auto">
          <a:xfrm>
            <a:off x="866855" y="1953084"/>
            <a:ext cx="2315764" cy="342383"/>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4236230" y="2295466"/>
            <a:ext cx="1859771" cy="353745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915878" y="2790916"/>
            <a:ext cx="697999" cy="730911"/>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6245404" y="2625402"/>
            <a:ext cx="1195233" cy="1344637"/>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5050609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err="1" smtClean="0"/>
              <a:t>SplitView</a:t>
            </a:r>
            <a:endParaRPr lang="en-US" dirty="0"/>
          </a:p>
        </p:txBody>
      </p:sp>
    </p:spTree>
    <p:extLst>
      <p:ext uri="{BB962C8B-B14F-4D97-AF65-F5344CB8AC3E}">
        <p14:creationId xmlns:p14="http://schemas.microsoft.com/office/powerpoint/2010/main" val="41773874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Pivot</a:t>
            </a:r>
            <a:r>
              <a:rPr lang="en-US" dirty="0" smtClean="0"/>
              <a:t/>
            </a:r>
            <a:br>
              <a:rPr lang="en-US" dirty="0" smtClean="0"/>
            </a:br>
            <a:r>
              <a:rPr lang="en-US" sz="3529" dirty="0" smtClean="0"/>
              <a:t>Mismo </a:t>
            </a:r>
            <a:r>
              <a:rPr lang="en-US" sz="3529" dirty="0" err="1" smtClean="0"/>
              <a:t>comportamiento</a:t>
            </a:r>
            <a:r>
              <a:rPr lang="en-US" sz="3529" dirty="0" smtClean="0"/>
              <a:t> </a:t>
            </a:r>
            <a:r>
              <a:rPr lang="en-US" sz="3529" dirty="0" err="1" smtClean="0"/>
              <a:t>en</a:t>
            </a:r>
            <a:r>
              <a:rPr lang="en-US" sz="3529" dirty="0" smtClean="0"/>
              <a:t> </a:t>
            </a:r>
            <a:r>
              <a:rPr lang="en-US" sz="3529" dirty="0" err="1" smtClean="0"/>
              <a:t>teléfono</a:t>
            </a:r>
            <a:r>
              <a:rPr lang="en-US" sz="3529" dirty="0" smtClean="0"/>
              <a:t>, </a:t>
            </a:r>
            <a:r>
              <a:rPr lang="en-US" sz="3529" dirty="0"/>
              <a:t>Tabs </a:t>
            </a:r>
            <a:r>
              <a:rPr lang="en-US" sz="3529" dirty="0" err="1" smtClean="0"/>
              <a:t>en</a:t>
            </a:r>
            <a:r>
              <a:rPr lang="en-US" sz="3529" dirty="0" smtClean="0"/>
              <a:t> desktop</a:t>
            </a:r>
            <a:endParaRPr lang="en-US" sz="3529" dirty="0"/>
          </a:p>
        </p:txBody>
      </p:sp>
      <p:pic>
        <p:nvPicPr>
          <p:cNvPr id="3" name="Picture 2"/>
          <p:cNvPicPr>
            <a:picLocks noChangeAspect="1"/>
          </p:cNvPicPr>
          <p:nvPr/>
        </p:nvPicPr>
        <p:blipFill>
          <a:blip r:embed="rId3"/>
          <a:stretch>
            <a:fillRect/>
          </a:stretch>
        </p:blipFill>
        <p:spPr>
          <a:xfrm>
            <a:off x="866855" y="1875841"/>
            <a:ext cx="5105239" cy="3823790"/>
          </a:xfrm>
          <a:prstGeom prst="rect">
            <a:avLst/>
          </a:prstGeom>
        </p:spPr>
      </p:pic>
      <p:pic>
        <p:nvPicPr>
          <p:cNvPr id="2" name="Picture 1"/>
          <p:cNvPicPr>
            <a:picLocks noChangeAspect="1"/>
          </p:cNvPicPr>
          <p:nvPr/>
        </p:nvPicPr>
        <p:blipFill>
          <a:blip r:embed="rId4"/>
          <a:stretch>
            <a:fillRect/>
          </a:stretch>
        </p:blipFill>
        <p:spPr>
          <a:xfrm>
            <a:off x="8285107" y="1785554"/>
            <a:ext cx="2838679" cy="4499037"/>
          </a:xfrm>
          <a:prstGeom prst="rect">
            <a:avLst/>
          </a:prstGeom>
          <a:effectLst>
            <a:glow rad="228600">
              <a:schemeClr val="bg2">
                <a:alpha val="40000"/>
              </a:schemeClr>
            </a:glow>
          </a:effectLst>
        </p:spPr>
      </p:pic>
      <p:pic>
        <p:nvPicPr>
          <p:cNvPr id="4" name="Picture 3"/>
          <p:cNvPicPr>
            <a:picLocks noChangeAspect="1"/>
          </p:cNvPicPr>
          <p:nvPr/>
        </p:nvPicPr>
        <p:blipFill>
          <a:blip r:embed="rId5"/>
          <a:stretch>
            <a:fillRect/>
          </a:stretch>
        </p:blipFill>
        <p:spPr>
          <a:xfrm>
            <a:off x="3107918" y="5089584"/>
            <a:ext cx="4640866" cy="1325962"/>
          </a:xfrm>
          <a:prstGeom prst="rect">
            <a:avLst/>
          </a:prstGeom>
        </p:spPr>
      </p:pic>
    </p:spTree>
    <p:extLst>
      <p:ext uri="{BB962C8B-B14F-4D97-AF65-F5344CB8AC3E}">
        <p14:creationId xmlns:p14="http://schemas.microsoft.com/office/powerpoint/2010/main" val="2874392205"/>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Control Pivot</a:t>
            </a:r>
            <a:endParaRPr lang="en-US" dirty="0"/>
          </a:p>
        </p:txBody>
      </p:sp>
    </p:spTree>
    <p:extLst>
      <p:ext uri="{BB962C8B-B14F-4D97-AF65-F5344CB8AC3E}">
        <p14:creationId xmlns:p14="http://schemas.microsoft.com/office/powerpoint/2010/main" val="2625720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PPT%20Theme">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PPT%20Theme" id="{82616841-7427-4827-869A-BD59E6CB2CB3}" vid="{68DEB26C-E886-4233-AE85-B4E59D32E7E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7A91A40830EBD43BE524A7CE4B3AE1E" ma:contentTypeVersion="" ma:contentTypeDescription="Create a new document." ma:contentTypeScope="" ma:versionID="564620281baef6ba28e9e829bb933c81">
  <xsd:schema xmlns:xsd="http://www.w3.org/2001/XMLSchema" xmlns:xs="http://www.w3.org/2001/XMLSchema" xmlns:p="http://schemas.microsoft.com/office/2006/metadata/properties" xmlns:ns2="EEE5B532-0FC6-42A2-92D4-EABE09DEBFCC" targetNamespace="http://schemas.microsoft.com/office/2006/metadata/properties" ma:root="true" ma:fieldsID="e0bdcf4237a0a33696396f5b9319db96" ns2:_="">
    <xsd:import namespace="EEE5B532-0FC6-42A2-92D4-EABE09DEBFCC"/>
    <xsd:element name="properties">
      <xsd:complexType>
        <xsd:sequence>
          <xsd:element name="documentManagement">
            <xsd:complexType>
              <xsd:all>
                <xsd:element ref="ns2:Content_x0020_Type"/>
                <xsd:element ref="ns2:Module" minOccurs="0"/>
                <xsd:element ref="ns2:Status"/>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E5B532-0FC6-42A2-92D4-EABE09DEBFCC"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Assessment Policheck"/>
          <xsd:enumeration value="Break Slides"/>
          <xsd:enumeration value="CC File"/>
          <xsd:enumeration value="CC Policheck"/>
          <xsd:enumeration value="Instructor Image"/>
          <xsd:enumeration value="Outline/Meeting Recordings"/>
          <xsd:enumeration value="Slide Presentation"/>
          <xsd:enumeration value="Slide Presentation Policheck"/>
          <xsd:enumeration value="SME Recruitment"/>
          <xsd:enumeration value="Video"/>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ma:displayName="Status" ma:default="Draft" ma:format="Dropdown" ma:internalName="Status">
      <xsd:simpleType>
        <xsd:restriction base="dms:Choice">
          <xsd:enumeration value="Draft"/>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odule xmlns="EEE5B532-0FC6-42A2-92D4-EABE09DEBFCC" xsi:nil="true"/>
    <Status xmlns="EEE5B532-0FC6-42A2-92D4-EABE09DEBFCC">Final</Status>
    <Content_x0020_Type xmlns="EEE5B532-0FC6-42A2-92D4-EABE09DEBFCC">Slide Presentation</Content_x0020_Type>
  </documentManagement>
</p:properties>
</file>

<file path=customXml/itemProps1.xml><?xml version="1.0" encoding="utf-8"?>
<ds:datastoreItem xmlns:ds="http://schemas.openxmlformats.org/officeDocument/2006/customXml" ds:itemID="{DE9A42DE-7C1D-459D-B825-997C7A9B9B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E5B532-0FC6-42A2-92D4-EABE09DEBF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6A11EA6-2FC2-46BC-88D1-DD1545DDA3D6}">
  <ds:schemaRefs>
    <ds:schemaRef ds:uri="http://schemas.microsoft.com/sharepoint/v3/contenttype/forms"/>
  </ds:schemaRefs>
</ds:datastoreItem>
</file>

<file path=customXml/itemProps3.xml><?xml version="1.0" encoding="utf-8"?>
<ds:datastoreItem xmlns:ds="http://schemas.openxmlformats.org/officeDocument/2006/customXml" ds:itemID="{FF5E1494-6B65-4E1E-9729-2B216CB62627}">
  <ds:schemaRefs>
    <ds:schemaRef ds:uri="http://purl.org/dc/elements/1.1/"/>
    <ds:schemaRef ds:uri="EEE5B532-0FC6-42A2-92D4-EABE09DEBFCC"/>
    <ds:schemaRef ds:uri="http://purl.org/dc/terms/"/>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PPT Theme</Template>
  <TotalTime>0</TotalTime>
  <Words>1354</Words>
  <Application>Microsoft Office PowerPoint</Application>
  <PresentationFormat>Panorámica</PresentationFormat>
  <Paragraphs>259</Paragraphs>
  <Slides>41</Slides>
  <Notes>17</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41</vt:i4>
      </vt:variant>
    </vt:vector>
  </HeadingPairs>
  <TitlesOfParts>
    <vt:vector size="49" baseType="lpstr">
      <vt:lpstr>Aller</vt:lpstr>
      <vt:lpstr>Arial</vt:lpstr>
      <vt:lpstr>Calibri</vt:lpstr>
      <vt:lpstr>Consolas</vt:lpstr>
      <vt:lpstr>Segoe UI</vt:lpstr>
      <vt:lpstr>Segoe UI Light</vt:lpstr>
      <vt:lpstr>Times New Roman</vt:lpstr>
      <vt:lpstr>PPT%20Theme</vt:lpstr>
      <vt:lpstr>Novedades en XAML</vt:lpstr>
      <vt:lpstr>Javier Suárez Ruiz</vt:lpstr>
      <vt:lpstr>Presentación de PowerPoint</vt:lpstr>
      <vt:lpstr>Novedades en controles</vt:lpstr>
      <vt:lpstr>SplitView Panel de navegación adaptativo</vt:lpstr>
      <vt:lpstr>SplitView Uno de los nuevos pilares para crear Apps adaptativas </vt:lpstr>
      <vt:lpstr>SplitView</vt:lpstr>
      <vt:lpstr>Pivot Mismo comportamiento en teléfono, Tabs en desktop</vt:lpstr>
      <vt:lpstr>Control Pivot</vt:lpstr>
      <vt:lpstr>Escribir es humano.</vt:lpstr>
      <vt:lpstr>InkCanvas</vt:lpstr>
      <vt:lpstr>Ink Canvas</vt:lpstr>
      <vt:lpstr>Validando XAML!</vt:lpstr>
      <vt:lpstr>Validando XAML en Windows 10</vt:lpstr>
      <vt:lpstr>Mejoras en rendimiento Bindings compilados AKA {x:Bind}: como {Binding}</vt:lpstr>
      <vt:lpstr>Presentación de PowerPoint</vt:lpstr>
      <vt:lpstr>Comparativa de consumo de Memoria</vt:lpstr>
      <vt:lpstr>Usando bindings compilados</vt:lpstr>
      <vt:lpstr>X:Bind</vt:lpstr>
      <vt:lpstr>¿Cuándo usamos bindings “clásicos”?</vt:lpstr>
      <vt:lpstr>X:Phase</vt:lpstr>
      <vt:lpstr>x:Phase – rendering progresivo en listados</vt:lpstr>
      <vt:lpstr>X:Phase</vt:lpstr>
      <vt:lpstr>Bindings para eventos</vt:lpstr>
      <vt:lpstr>Bindings para Eventos</vt:lpstr>
      <vt:lpstr>Bindinds para Eventos</vt:lpstr>
      <vt:lpstr>Efectos</vt:lpstr>
      <vt:lpstr>PerspectiveTransform3D Transformaciones 3D (Efectos: Rotaciones 3D, Parallax)</vt:lpstr>
      <vt:lpstr>Efectos</vt:lpstr>
      <vt:lpstr>Novedades en animaciones</vt:lpstr>
      <vt:lpstr>¿Qué podemos hacer con las animaciones?</vt:lpstr>
      <vt:lpstr>Animaciones explícitas</vt:lpstr>
      <vt:lpstr>Animaciones</vt:lpstr>
      <vt:lpstr>Herramientas</vt:lpstr>
      <vt:lpstr>Visual Studio Nuevos modos diseño, performance instrumentation timeline  tool y mucho más…</vt:lpstr>
      <vt:lpstr>Visual Studio Visual Tree Inspector</vt:lpstr>
      <vt:lpstr>Visual Tree Inspector</vt:lpstr>
      <vt:lpstr>¿Quedaron con ganas de más?</vt:lpstr>
      <vt:lpstr>Hay más…</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2015-03-21T09:10:53Z</dcterms:created>
  <dcterms:modified xsi:type="dcterms:W3CDTF">2015-05-11T18:57:45Z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0x01010077A91A40830EBD43BE524A7CE4B3AE1E</vt:lpwstr>
  </property>
</Properties>
</file>